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5" autoAdjust="0"/>
    <p:restoredTop sz="94660"/>
  </p:normalViewPr>
  <p:slideViewPr>
    <p:cSldViewPr snapToGrid="0">
      <p:cViewPr varScale="1">
        <p:scale>
          <a:sx n="198" d="100"/>
          <a:sy n="198" d="100"/>
        </p:scale>
        <p:origin x="149" y="2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Sheet1!$A$80</c:f>
              <c:strCache>
                <c:ptCount val="1"/>
                <c:pt idx="0">
                  <c:v>Germany</c:v>
                </c:pt>
              </c:strCache>
            </c:strRef>
          </c:tx>
          <c:spPr>
            <a:ln w="28575" cap="rnd">
              <a:solidFill>
                <a:schemeClr val="accent1"/>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Sheet1!$B$80:$S$80</c:f>
              <c:numCache>
                <c:formatCode>General</c:formatCode>
                <c:ptCount val="18"/>
                <c:pt idx="0">
                  <c:v>2.302313274871485</c:v>
                </c:pt>
                <c:pt idx="1">
                  <c:v>2.2553845448081291</c:v>
                </c:pt>
                <c:pt idx="2">
                  <c:v>2.190568010537322</c:v>
                </c:pt>
                <c:pt idx="3">
                  <c:v>2.11780656552917</c:v>
                </c:pt>
                <c:pt idx="4">
                  <c:v>1.9445349728268051</c:v>
                </c:pt>
                <c:pt idx="5">
                  <c:v>1.8870770059890649</c:v>
                </c:pt>
                <c:pt idx="6">
                  <c:v>1.9964065601169958</c:v>
                </c:pt>
                <c:pt idx="7">
                  <c:v>1.9350397695395964</c:v>
                </c:pt>
                <c:pt idx="8">
                  <c:v>2.0594986220303388</c:v>
                </c:pt>
                <c:pt idx="9">
                  <c:v>2.3553416684279838</c:v>
                </c:pt>
                <c:pt idx="10">
                  <c:v>2.3048688790183172</c:v>
                </c:pt>
                <c:pt idx="11">
                  <c:v>2.2756666370712364</c:v>
                </c:pt>
                <c:pt idx="12">
                  <c:v>2.2385851950142479</c:v>
                </c:pt>
                <c:pt idx="13">
                  <c:v>2.1361950860507246</c:v>
                </c:pt>
                <c:pt idx="14">
                  <c:v>2.0620773908575201</c:v>
                </c:pt>
                <c:pt idx="15">
                  <c:v>2.1044259165720955</c:v>
                </c:pt>
                <c:pt idx="16">
                  <c:v>2.1575757575757573</c:v>
                </c:pt>
                <c:pt idx="17">
                  <c:v>2.2351968364588357</c:v>
                </c:pt>
              </c:numCache>
            </c:numRef>
          </c:val>
          <c:smooth val="0"/>
          <c:extLst>
            <c:ext xmlns:c16="http://schemas.microsoft.com/office/drawing/2014/chart" uri="{C3380CC4-5D6E-409C-BE32-E72D297353CC}">
              <c16:uniqueId val="{00000000-FF26-4158-8E50-EE356CC474D4}"/>
            </c:ext>
          </c:extLst>
        </c:ser>
        <c:ser>
          <c:idx val="1"/>
          <c:order val="1"/>
          <c:tx>
            <c:strRef>
              <c:f>Sheet1!$A$84</c:f>
              <c:strCache>
                <c:ptCount val="1"/>
                <c:pt idx="0">
                  <c:v>Italy</c:v>
                </c:pt>
              </c:strCache>
            </c:strRef>
          </c:tx>
          <c:spPr>
            <a:ln w="28575" cap="rnd">
              <a:solidFill>
                <a:schemeClr val="accent2"/>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Sheet1!$B$84:$S$84</c:f>
              <c:numCache>
                <c:formatCode>General</c:formatCode>
                <c:ptCount val="18"/>
                <c:pt idx="0">
                  <c:v>2.8506383172043006</c:v>
                </c:pt>
                <c:pt idx="1">
                  <c:v>2.9022468565857222</c:v>
                </c:pt>
                <c:pt idx="2">
                  <c:v>2.3672267275338235</c:v>
                </c:pt>
                <c:pt idx="3">
                  <c:v>3.0076732051033512</c:v>
                </c:pt>
                <c:pt idx="4">
                  <c:v>3.0235520425926463</c:v>
                </c:pt>
                <c:pt idx="5">
                  <c:v>3.0011569245475092</c:v>
                </c:pt>
                <c:pt idx="6">
                  <c:v>2.9366342360159368</c:v>
                </c:pt>
                <c:pt idx="7">
                  <c:v>2.9072707739327024</c:v>
                </c:pt>
                <c:pt idx="8">
                  <c:v>2.9776047654420168</c:v>
                </c:pt>
                <c:pt idx="9">
                  <c:v>3.4477556210165781</c:v>
                </c:pt>
                <c:pt idx="10">
                  <c:v>2.9162092333849272</c:v>
                </c:pt>
                <c:pt idx="11">
                  <c:v>2.765742051316094</c:v>
                </c:pt>
                <c:pt idx="12">
                  <c:v>2.567588089991415</c:v>
                </c:pt>
                <c:pt idx="13">
                  <c:v>2.4027808566015025</c:v>
                </c:pt>
                <c:pt idx="14">
                  <c:v>2.2818707196426353</c:v>
                </c:pt>
                <c:pt idx="15">
                  <c:v>2.2179846150810363</c:v>
                </c:pt>
                <c:pt idx="16">
                  <c:v>2.110278940292007</c:v>
                </c:pt>
                <c:pt idx="17">
                  <c:v>1.9559662992801534</c:v>
                </c:pt>
              </c:numCache>
            </c:numRef>
          </c:val>
          <c:smooth val="0"/>
          <c:extLst>
            <c:ext xmlns:c16="http://schemas.microsoft.com/office/drawing/2014/chart" uri="{C3380CC4-5D6E-409C-BE32-E72D297353CC}">
              <c16:uniqueId val="{00000001-FF26-4158-8E50-EE356CC474D4}"/>
            </c:ext>
          </c:extLst>
        </c:ser>
        <c:ser>
          <c:idx val="2"/>
          <c:order val="2"/>
          <c:tx>
            <c:strRef>
              <c:f>Sheet1!$A$85</c:f>
              <c:strCache>
                <c:ptCount val="1"/>
                <c:pt idx="0">
                  <c:v>Netherlands</c:v>
                </c:pt>
              </c:strCache>
            </c:strRef>
          </c:tx>
          <c:spPr>
            <a:ln w="28575" cap="rnd">
              <a:solidFill>
                <a:schemeClr val="accent3"/>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Sheet1!$B$85:$S$85</c:f>
              <c:numCache>
                <c:formatCode>General</c:formatCode>
                <c:ptCount val="18"/>
                <c:pt idx="0">
                  <c:v>3.7468446285123904</c:v>
                </c:pt>
                <c:pt idx="1">
                  <c:v>3.8932848566347293</c:v>
                </c:pt>
                <c:pt idx="2">
                  <c:v>4.1796953727224295</c:v>
                </c:pt>
                <c:pt idx="3">
                  <c:v>4.2446520153663156</c:v>
                </c:pt>
                <c:pt idx="4">
                  <c:v>3.9260437646187509</c:v>
                </c:pt>
                <c:pt idx="5">
                  <c:v>3.7419924012902923</c:v>
                </c:pt>
                <c:pt idx="6">
                  <c:v>3.9158594875339152</c:v>
                </c:pt>
                <c:pt idx="7">
                  <c:v>3.8327115331815174</c:v>
                </c:pt>
                <c:pt idx="8">
                  <c:v>3.9533496704254336</c:v>
                </c:pt>
                <c:pt idx="9">
                  <c:v>4.3172514011542118</c:v>
                </c:pt>
                <c:pt idx="10">
                  <c:v>4.1746781458321269</c:v>
                </c:pt>
                <c:pt idx="11">
                  <c:v>4.0892799207822144</c:v>
                </c:pt>
                <c:pt idx="12">
                  <c:v>3.7838111019563039</c:v>
                </c:pt>
                <c:pt idx="13">
                  <c:v>3.6812054573836837</c:v>
                </c:pt>
                <c:pt idx="14">
                  <c:v>3.5037822383703614</c:v>
                </c:pt>
                <c:pt idx="15">
                  <c:v>3.5622775388111441</c:v>
                </c:pt>
                <c:pt idx="16">
                  <c:v>3.4864760700062258</c:v>
                </c:pt>
                <c:pt idx="17">
                  <c:v>3.4326122586317309</c:v>
                </c:pt>
              </c:numCache>
            </c:numRef>
          </c:val>
          <c:smooth val="0"/>
          <c:extLst>
            <c:ext xmlns:c16="http://schemas.microsoft.com/office/drawing/2014/chart" uri="{C3380CC4-5D6E-409C-BE32-E72D297353CC}">
              <c16:uniqueId val="{00000002-FF26-4158-8E50-EE356CC474D4}"/>
            </c:ext>
          </c:extLst>
        </c:ser>
        <c:ser>
          <c:idx val="3"/>
          <c:order val="3"/>
          <c:tx>
            <c:strRef>
              <c:f>Sheet1!$A$87</c:f>
              <c:strCache>
                <c:ptCount val="1"/>
                <c:pt idx="0">
                  <c:v>Poland</c:v>
                </c:pt>
              </c:strCache>
            </c:strRef>
          </c:tx>
          <c:spPr>
            <a:ln w="28575" cap="rnd">
              <a:solidFill>
                <a:schemeClr val="accent4"/>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Sheet1!$B$87:$S$87</c:f>
              <c:numCache>
                <c:formatCode>General</c:formatCode>
                <c:ptCount val="18"/>
                <c:pt idx="0">
                  <c:v>1.8789021086111437</c:v>
                </c:pt>
                <c:pt idx="1">
                  <c:v>2.8235520369242604</c:v>
                </c:pt>
                <c:pt idx="2">
                  <c:v>2.8479540892924775</c:v>
                </c:pt>
                <c:pt idx="3">
                  <c:v>2.7975127965670916</c:v>
                </c:pt>
                <c:pt idx="4">
                  <c:v>2.8888755516782378</c:v>
                </c:pt>
                <c:pt idx="5">
                  <c:v>3.3903164968479547</c:v>
                </c:pt>
                <c:pt idx="6">
                  <c:v>4.0001906855707103</c:v>
                </c:pt>
                <c:pt idx="7">
                  <c:v>4.4673102588823728</c:v>
                </c:pt>
                <c:pt idx="8">
                  <c:v>4.7857463324285092</c:v>
                </c:pt>
                <c:pt idx="9">
                  <c:v>5.0194285414456123</c:v>
                </c:pt>
                <c:pt idx="10">
                  <c:v>5.5947631561103659</c:v>
                </c:pt>
                <c:pt idx="11">
                  <c:v>5.8557310840273065</c:v>
                </c:pt>
                <c:pt idx="12">
                  <c:v>4.7452322138177578</c:v>
                </c:pt>
                <c:pt idx="13">
                  <c:v>4.1350839974772091</c:v>
                </c:pt>
                <c:pt idx="14">
                  <c:v>4.6561557285097326</c:v>
                </c:pt>
                <c:pt idx="15">
                  <c:v>4.5274931841966684</c:v>
                </c:pt>
                <c:pt idx="16">
                  <c:v>3.2872820120444124</c:v>
                </c:pt>
                <c:pt idx="17">
                  <c:v>3.7798494516601049</c:v>
                </c:pt>
              </c:numCache>
            </c:numRef>
          </c:val>
          <c:smooth val="0"/>
          <c:extLst>
            <c:ext xmlns:c16="http://schemas.microsoft.com/office/drawing/2014/chart" uri="{C3380CC4-5D6E-409C-BE32-E72D297353CC}">
              <c16:uniqueId val="{00000003-FF26-4158-8E50-EE356CC474D4}"/>
            </c:ext>
          </c:extLst>
        </c:ser>
        <c:ser>
          <c:idx val="4"/>
          <c:order val="4"/>
          <c:tx>
            <c:strRef>
              <c:f>Sheet1!$A$89</c:f>
              <c:strCache>
                <c:ptCount val="1"/>
                <c:pt idx="0">
                  <c:v>Spain</c:v>
                </c:pt>
              </c:strCache>
            </c:strRef>
          </c:tx>
          <c:spPr>
            <a:ln w="28575" cap="rnd">
              <a:solidFill>
                <a:schemeClr val="accent5"/>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Sheet1!$B$89:$S$89</c:f>
              <c:numCache>
                <c:formatCode>General</c:formatCode>
                <c:ptCount val="18"/>
                <c:pt idx="0">
                  <c:v>3.6697872340425532</c:v>
                </c:pt>
                <c:pt idx="1">
                  <c:v>3.7619652108278725</c:v>
                </c:pt>
                <c:pt idx="2">
                  <c:v>4.0415701305772949</c:v>
                </c:pt>
                <c:pt idx="3">
                  <c:v>4.1141446123822609</c:v>
                </c:pt>
                <c:pt idx="4">
                  <c:v>3.9620626407559612</c:v>
                </c:pt>
                <c:pt idx="5">
                  <c:v>4.1761680525615592</c:v>
                </c:pt>
                <c:pt idx="6">
                  <c:v>4.3254091871417319</c:v>
                </c:pt>
                <c:pt idx="7">
                  <c:v>4.644770065330813</c:v>
                </c:pt>
                <c:pt idx="8">
                  <c:v>4.6134067952249769</c:v>
                </c:pt>
                <c:pt idx="9">
                  <c:v>5.110226383899942</c:v>
                </c:pt>
                <c:pt idx="10">
                  <c:v>4.6897362006041066</c:v>
                </c:pt>
                <c:pt idx="11">
                  <c:v>3.7029321340857901</c:v>
                </c:pt>
                <c:pt idx="12">
                  <c:v>2.4885195924274992</c:v>
                </c:pt>
                <c:pt idx="13">
                  <c:v>2.2474561101616173</c:v>
                </c:pt>
                <c:pt idx="14">
                  <c:v>2.1486384922240851</c:v>
                </c:pt>
                <c:pt idx="15">
                  <c:v>2.5061854573538729</c:v>
                </c:pt>
                <c:pt idx="16">
                  <c:v>1.9384255365173235</c:v>
                </c:pt>
                <c:pt idx="17">
                  <c:v>1.9736452891533105</c:v>
                </c:pt>
              </c:numCache>
            </c:numRef>
          </c:val>
          <c:smooth val="0"/>
          <c:extLst>
            <c:ext xmlns:c16="http://schemas.microsoft.com/office/drawing/2014/chart" uri="{C3380CC4-5D6E-409C-BE32-E72D297353CC}">
              <c16:uniqueId val="{00000004-FF26-4158-8E50-EE356CC474D4}"/>
            </c:ext>
          </c:extLst>
        </c:ser>
        <c:ser>
          <c:idx val="5"/>
          <c:order val="5"/>
          <c:tx>
            <c:strRef>
              <c:f>Sheet1!$A$92</c:f>
              <c:strCache>
                <c:ptCount val="1"/>
                <c:pt idx="0">
                  <c:v>UK</c:v>
                </c:pt>
              </c:strCache>
            </c:strRef>
          </c:tx>
          <c:spPr>
            <a:ln w="28575" cap="rnd">
              <a:solidFill>
                <a:schemeClr val="accent6"/>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Sheet1!$B$92:$S$92</c:f>
              <c:numCache>
                <c:formatCode>General</c:formatCode>
                <c:ptCount val="18"/>
                <c:pt idx="0">
                  <c:v>1.6785377581491927</c:v>
                </c:pt>
                <c:pt idx="1">
                  <c:v>1.9271446190732955</c:v>
                </c:pt>
                <c:pt idx="2">
                  <c:v>2.0083587217106973</c:v>
                </c:pt>
                <c:pt idx="3">
                  <c:v>2.0999371328924381</c:v>
                </c:pt>
                <c:pt idx="4">
                  <c:v>2.4262408462784135</c:v>
                </c:pt>
                <c:pt idx="5">
                  <c:v>3.0466900881582255</c:v>
                </c:pt>
                <c:pt idx="6">
                  <c:v>2.4868647426635615</c:v>
                </c:pt>
                <c:pt idx="7">
                  <c:v>2.4986343955854324</c:v>
                </c:pt>
                <c:pt idx="8">
                  <c:v>2.9659525660275126</c:v>
                </c:pt>
                <c:pt idx="9">
                  <c:v>3.3002583246433645</c:v>
                </c:pt>
                <c:pt idx="10">
                  <c:v>3.1834382594650843</c:v>
                </c:pt>
                <c:pt idx="11">
                  <c:v>2.9361902920319647</c:v>
                </c:pt>
                <c:pt idx="12">
                  <c:v>2.7239457583345774</c:v>
                </c:pt>
                <c:pt idx="13">
                  <c:v>2.5922773877038425</c:v>
                </c:pt>
                <c:pt idx="14">
                  <c:v>2.7554160261780249</c:v>
                </c:pt>
                <c:pt idx="15">
                  <c:v>2.6899963551757295</c:v>
                </c:pt>
                <c:pt idx="16">
                  <c:v>2.6452076745447122</c:v>
                </c:pt>
                <c:pt idx="17">
                  <c:v>2.6360868235178172</c:v>
                </c:pt>
              </c:numCache>
            </c:numRef>
          </c:val>
          <c:smooth val="0"/>
          <c:extLst>
            <c:ext xmlns:c16="http://schemas.microsoft.com/office/drawing/2014/chart" uri="{C3380CC4-5D6E-409C-BE32-E72D297353CC}">
              <c16:uniqueId val="{00000005-FF26-4158-8E50-EE356CC474D4}"/>
            </c:ext>
          </c:extLst>
        </c:ser>
        <c:dLbls>
          <c:showLegendKey val="0"/>
          <c:showVal val="0"/>
          <c:showCatName val="0"/>
          <c:showSerName val="0"/>
          <c:showPercent val="0"/>
          <c:showBubbleSize val="0"/>
        </c:dLbls>
        <c:smooth val="0"/>
        <c:axId val="422766239"/>
        <c:axId val="527482463"/>
      </c:lineChart>
      <c:catAx>
        <c:axId val="422766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27482463"/>
        <c:crosses val="autoZero"/>
        <c:auto val="1"/>
        <c:lblAlgn val="ctr"/>
        <c:lblOffset val="100"/>
        <c:noMultiLvlLbl val="0"/>
      </c:catAx>
      <c:valAx>
        <c:axId val="5274824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2276623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Sheet1!$A$75</c:f>
              <c:strCache>
                <c:ptCount val="1"/>
                <c:pt idx="0">
                  <c:v>Austria</c:v>
                </c:pt>
              </c:strCache>
            </c:strRef>
          </c:tx>
          <c:spPr>
            <a:ln w="28575" cap="rnd">
              <a:solidFill>
                <a:schemeClr val="accent1"/>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Sheet1!$B$75:$S$75</c:f>
              <c:numCache>
                <c:formatCode>General</c:formatCode>
                <c:ptCount val="18"/>
                <c:pt idx="0">
                  <c:v>2.6557621285646387</c:v>
                </c:pt>
                <c:pt idx="1">
                  <c:v>2.4153533920042114</c:v>
                </c:pt>
                <c:pt idx="2">
                  <c:v>2.6233551188033335</c:v>
                </c:pt>
                <c:pt idx="3">
                  <c:v>2.4835844491600758</c:v>
                </c:pt>
                <c:pt idx="4">
                  <c:v>2.4039949781360095</c:v>
                </c:pt>
                <c:pt idx="5">
                  <c:v>2.9282924811619626</c:v>
                </c:pt>
                <c:pt idx="6">
                  <c:v>2.8723964522283154</c:v>
                </c:pt>
                <c:pt idx="7">
                  <c:v>2.9778366258481253</c:v>
                </c:pt>
                <c:pt idx="8">
                  <c:v>3.2400014011346809</c:v>
                </c:pt>
                <c:pt idx="9">
                  <c:v>3.3697037001497199</c:v>
                </c:pt>
                <c:pt idx="10">
                  <c:v>3.2489148913620647</c:v>
                </c:pt>
                <c:pt idx="11">
                  <c:v>3.0271339643359636</c:v>
                </c:pt>
                <c:pt idx="12">
                  <c:v>2.936695661211957</c:v>
                </c:pt>
                <c:pt idx="13">
                  <c:v>3.0414139474459279</c:v>
                </c:pt>
                <c:pt idx="14">
                  <c:v>2.9567090495769617</c:v>
                </c:pt>
                <c:pt idx="15">
                  <c:v>2.9805944375928428</c:v>
                </c:pt>
                <c:pt idx="16">
                  <c:v>2.984878715353986</c:v>
                </c:pt>
                <c:pt idx="17">
                  <c:v>3.0815343543485105</c:v>
                </c:pt>
              </c:numCache>
            </c:numRef>
          </c:val>
          <c:smooth val="0"/>
          <c:extLst>
            <c:ext xmlns:c16="http://schemas.microsoft.com/office/drawing/2014/chart" uri="{C3380CC4-5D6E-409C-BE32-E72D297353CC}">
              <c16:uniqueId val="{00000000-222A-43AD-81D2-0F112A9720BA}"/>
            </c:ext>
          </c:extLst>
        </c:ser>
        <c:ser>
          <c:idx val="1"/>
          <c:order val="1"/>
          <c:tx>
            <c:strRef>
              <c:f>Sheet1!$A$76</c:f>
              <c:strCache>
                <c:ptCount val="1"/>
                <c:pt idx="0">
                  <c:v>Belgium</c:v>
                </c:pt>
              </c:strCache>
            </c:strRef>
          </c:tx>
          <c:spPr>
            <a:ln w="28575" cap="rnd">
              <a:solidFill>
                <a:schemeClr val="accent2"/>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Sheet1!$B$76:$S$76</c:f>
              <c:numCache>
                <c:formatCode>General</c:formatCode>
                <c:ptCount val="18"/>
                <c:pt idx="0">
                  <c:v>2.4279883201276422</c:v>
                </c:pt>
                <c:pt idx="1">
                  <c:v>2.1792147437585689</c:v>
                </c:pt>
                <c:pt idx="2">
                  <c:v>2.1205889078621754</c:v>
                </c:pt>
                <c:pt idx="3">
                  <c:v>2.1555248525933486</c:v>
                </c:pt>
                <c:pt idx="4">
                  <c:v>2.0734436116805957</c:v>
                </c:pt>
                <c:pt idx="5">
                  <c:v>2.1267121440551073</c:v>
                </c:pt>
                <c:pt idx="6">
                  <c:v>1.9645988928620739</c:v>
                </c:pt>
                <c:pt idx="7">
                  <c:v>2.0394386626536609</c:v>
                </c:pt>
                <c:pt idx="8">
                  <c:v>2.0947230444953888</c:v>
                </c:pt>
                <c:pt idx="9">
                  <c:v>2.3311469572175789</c:v>
                </c:pt>
                <c:pt idx="10">
                  <c:v>2.2990929894645449</c:v>
                </c:pt>
                <c:pt idx="11">
                  <c:v>2.4464642238865459</c:v>
                </c:pt>
                <c:pt idx="12">
                  <c:v>2.4886445190594788</c:v>
                </c:pt>
                <c:pt idx="13">
                  <c:v>2.3577011559877437</c:v>
                </c:pt>
                <c:pt idx="14">
                  <c:v>2.3412931100416765</c:v>
                </c:pt>
                <c:pt idx="15">
                  <c:v>2.3015243903922578</c:v>
                </c:pt>
                <c:pt idx="16">
                  <c:v>2.192999910752194</c:v>
                </c:pt>
                <c:pt idx="17">
                  <c:v>2.2255455448433317</c:v>
                </c:pt>
              </c:numCache>
            </c:numRef>
          </c:val>
          <c:smooth val="0"/>
          <c:extLst>
            <c:ext xmlns:c16="http://schemas.microsoft.com/office/drawing/2014/chart" uri="{C3380CC4-5D6E-409C-BE32-E72D297353CC}">
              <c16:uniqueId val="{00000001-222A-43AD-81D2-0F112A9720BA}"/>
            </c:ext>
          </c:extLst>
        </c:ser>
        <c:ser>
          <c:idx val="2"/>
          <c:order val="2"/>
          <c:tx>
            <c:strRef>
              <c:f>Sheet1!$A$77</c:f>
              <c:strCache>
                <c:ptCount val="1"/>
                <c:pt idx="0">
                  <c:v>Denmark</c:v>
                </c:pt>
              </c:strCache>
            </c:strRef>
          </c:tx>
          <c:spPr>
            <a:ln w="28575" cap="rnd">
              <a:solidFill>
                <a:schemeClr val="accent3"/>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Sheet1!$B$77:$S$77</c:f>
              <c:numCache>
                <c:formatCode>General</c:formatCode>
                <c:ptCount val="18"/>
                <c:pt idx="0">
                  <c:v>2.7723767665075001</c:v>
                </c:pt>
                <c:pt idx="1">
                  <c:v>3.0043907297419081</c:v>
                </c:pt>
                <c:pt idx="2">
                  <c:v>2.7378425848648948</c:v>
                </c:pt>
                <c:pt idx="3">
                  <c:v>2.6271775693909381</c:v>
                </c:pt>
                <c:pt idx="4">
                  <c:v>2.8267577511568716</c:v>
                </c:pt>
                <c:pt idx="5">
                  <c:v>2.7262570114200395</c:v>
                </c:pt>
                <c:pt idx="6">
                  <c:v>2.9356342063652465</c:v>
                </c:pt>
                <c:pt idx="7">
                  <c:v>3.0393738372310355</c:v>
                </c:pt>
                <c:pt idx="8">
                  <c:v>2.9991617956446679</c:v>
                </c:pt>
                <c:pt idx="9">
                  <c:v>3.130982734883224</c:v>
                </c:pt>
                <c:pt idx="10">
                  <c:v>3.2906921652237582</c:v>
                </c:pt>
                <c:pt idx="11">
                  <c:v>3.3222442055517112</c:v>
                </c:pt>
                <c:pt idx="12">
                  <c:v>3.7893363700935407</c:v>
                </c:pt>
                <c:pt idx="13">
                  <c:v>3.6632555603865309</c:v>
                </c:pt>
                <c:pt idx="14">
                  <c:v>3.8588406316485502</c:v>
                </c:pt>
                <c:pt idx="15">
                  <c:v>3.6269689582764504</c:v>
                </c:pt>
                <c:pt idx="16">
                  <c:v>3.7870390474122662</c:v>
                </c:pt>
                <c:pt idx="17">
                  <c:v>3.4000790609287965</c:v>
                </c:pt>
              </c:numCache>
            </c:numRef>
          </c:val>
          <c:smooth val="0"/>
          <c:extLst>
            <c:ext xmlns:c16="http://schemas.microsoft.com/office/drawing/2014/chart" uri="{C3380CC4-5D6E-409C-BE32-E72D297353CC}">
              <c16:uniqueId val="{00000002-222A-43AD-81D2-0F112A9720BA}"/>
            </c:ext>
          </c:extLst>
        </c:ser>
        <c:ser>
          <c:idx val="3"/>
          <c:order val="3"/>
          <c:tx>
            <c:strRef>
              <c:f>Sheet1!$A$78</c:f>
              <c:strCache>
                <c:ptCount val="1"/>
                <c:pt idx="0">
                  <c:v>Finland</c:v>
                </c:pt>
              </c:strCache>
            </c:strRef>
          </c:tx>
          <c:spPr>
            <a:ln w="28575" cap="rnd">
              <a:solidFill>
                <a:schemeClr val="accent4"/>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Sheet1!$B$78:$S$78</c:f>
              <c:numCache>
                <c:formatCode>General</c:formatCode>
                <c:ptCount val="18"/>
                <c:pt idx="0">
                  <c:v>3.5277885822062074</c:v>
                </c:pt>
                <c:pt idx="1">
                  <c:v>3.3987136260099562</c:v>
                </c:pt>
                <c:pt idx="2">
                  <c:v>3.6826736979816443</c:v>
                </c:pt>
                <c:pt idx="3">
                  <c:v>3.8464329777197186</c:v>
                </c:pt>
                <c:pt idx="4">
                  <c:v>3.9097156054190827</c:v>
                </c:pt>
                <c:pt idx="5">
                  <c:v>3.6535735794192967</c:v>
                </c:pt>
                <c:pt idx="6">
                  <c:v>3.381533363458352</c:v>
                </c:pt>
                <c:pt idx="7">
                  <c:v>3.4708227929511644</c:v>
                </c:pt>
                <c:pt idx="8">
                  <c:v>3.5919488309904963</c:v>
                </c:pt>
                <c:pt idx="9">
                  <c:v>3.9540626087532935</c:v>
                </c:pt>
                <c:pt idx="10">
                  <c:v>3.668626402993052</c:v>
                </c:pt>
                <c:pt idx="11">
                  <c:v>3.7984649690911212</c:v>
                </c:pt>
                <c:pt idx="12">
                  <c:v>4.0406821059796894</c:v>
                </c:pt>
                <c:pt idx="13">
                  <c:v>4.1507244096037139</c:v>
                </c:pt>
                <c:pt idx="14">
                  <c:v>4.18155095048522</c:v>
                </c:pt>
                <c:pt idx="15">
                  <c:v>3.8823159579332418</c:v>
                </c:pt>
                <c:pt idx="16">
                  <c:v>4.0958379806824547</c:v>
                </c:pt>
                <c:pt idx="17">
                  <c:v>4.0899183534918624</c:v>
                </c:pt>
              </c:numCache>
            </c:numRef>
          </c:val>
          <c:smooth val="0"/>
          <c:extLst>
            <c:ext xmlns:c16="http://schemas.microsoft.com/office/drawing/2014/chart" uri="{C3380CC4-5D6E-409C-BE32-E72D297353CC}">
              <c16:uniqueId val="{00000003-222A-43AD-81D2-0F112A9720BA}"/>
            </c:ext>
          </c:extLst>
        </c:ser>
        <c:ser>
          <c:idx val="4"/>
          <c:order val="4"/>
          <c:tx>
            <c:strRef>
              <c:f>Sheet1!$A$81</c:f>
              <c:strCache>
                <c:ptCount val="1"/>
                <c:pt idx="0">
                  <c:v>Greece</c:v>
                </c:pt>
              </c:strCache>
            </c:strRef>
          </c:tx>
          <c:spPr>
            <a:ln w="28575" cap="rnd">
              <a:solidFill>
                <a:schemeClr val="accent5"/>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Sheet1!$B$81:$S$81</c:f>
              <c:numCache>
                <c:formatCode>General</c:formatCode>
                <c:ptCount val="18"/>
                <c:pt idx="0">
                  <c:v>5.0528407994886351</c:v>
                </c:pt>
                <c:pt idx="1">
                  <c:v>5.9430790027881386</c:v>
                </c:pt>
                <c:pt idx="2">
                  <c:v>4.9008702695757549</c:v>
                </c:pt>
                <c:pt idx="3">
                  <c:v>5.9450578446554436</c:v>
                </c:pt>
                <c:pt idx="4">
                  <c:v>5.6913264983274185</c:v>
                </c:pt>
                <c:pt idx="5">
                  <c:v>4.4222534462682335</c:v>
                </c:pt>
                <c:pt idx="6">
                  <c:v>5.7293262428650777</c:v>
                </c:pt>
                <c:pt idx="7">
                  <c:v>4.8501341905054067</c:v>
                </c:pt>
                <c:pt idx="8">
                  <c:v>5.5828663301806598</c:v>
                </c:pt>
                <c:pt idx="9">
                  <c:v>5.7082310909430101</c:v>
                </c:pt>
                <c:pt idx="10">
                  <c:v>3.6853279060012145</c:v>
                </c:pt>
                <c:pt idx="11">
                  <c:v>2.4581112140157577</c:v>
                </c:pt>
                <c:pt idx="12">
                  <c:v>2.5234839878500206</c:v>
                </c:pt>
                <c:pt idx="13">
                  <c:v>3.4435940999642978</c:v>
                </c:pt>
                <c:pt idx="14">
                  <c:v>3.6774484877708833</c:v>
                </c:pt>
                <c:pt idx="15">
                  <c:v>3.8429782141514268</c:v>
                </c:pt>
                <c:pt idx="16">
                  <c:v>3.4597263519526229</c:v>
                </c:pt>
                <c:pt idx="17">
                  <c:v>4.3536259694368376</c:v>
                </c:pt>
              </c:numCache>
            </c:numRef>
          </c:val>
          <c:smooth val="0"/>
          <c:extLst>
            <c:ext xmlns:c16="http://schemas.microsoft.com/office/drawing/2014/chart" uri="{C3380CC4-5D6E-409C-BE32-E72D297353CC}">
              <c16:uniqueId val="{00000004-222A-43AD-81D2-0F112A9720BA}"/>
            </c:ext>
          </c:extLst>
        </c:ser>
        <c:ser>
          <c:idx val="5"/>
          <c:order val="5"/>
          <c:tx>
            <c:strRef>
              <c:f>Sheet1!$A$82</c:f>
              <c:strCache>
                <c:ptCount val="1"/>
                <c:pt idx="0">
                  <c:v>Hungary</c:v>
                </c:pt>
              </c:strCache>
            </c:strRef>
          </c:tx>
          <c:spPr>
            <a:ln w="28575" cap="rnd">
              <a:solidFill>
                <a:schemeClr val="accent6"/>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Sheet1!$B$82:$S$82</c:f>
              <c:numCache>
                <c:formatCode>General</c:formatCode>
                <c:ptCount val="18"/>
                <c:pt idx="0">
                  <c:v>3.5549166244321944</c:v>
                </c:pt>
                <c:pt idx="1">
                  <c:v>3.9147399588070253</c:v>
                </c:pt>
                <c:pt idx="2">
                  <c:v>5.1222217768029461</c:v>
                </c:pt>
                <c:pt idx="3">
                  <c:v>3.7709916516701725</c:v>
                </c:pt>
                <c:pt idx="4">
                  <c:v>3.7918926087161764</c:v>
                </c:pt>
                <c:pt idx="5">
                  <c:v>4.1581382525084347</c:v>
                </c:pt>
                <c:pt idx="6">
                  <c:v>5.1290481324594834</c:v>
                </c:pt>
                <c:pt idx="7">
                  <c:v>4.2361679696282906</c:v>
                </c:pt>
                <c:pt idx="8">
                  <c:v>3.195402746893298</c:v>
                </c:pt>
                <c:pt idx="9">
                  <c:v>3.4258110358058724</c:v>
                </c:pt>
                <c:pt idx="10">
                  <c:v>3.6571961996575233</c:v>
                </c:pt>
                <c:pt idx="11">
                  <c:v>3.3416784025458739</c:v>
                </c:pt>
                <c:pt idx="12">
                  <c:v>3.723312661408209</c:v>
                </c:pt>
                <c:pt idx="13">
                  <c:v>4.3663836914781973</c:v>
                </c:pt>
                <c:pt idx="14">
                  <c:v>5.3390644273603662</c:v>
                </c:pt>
                <c:pt idx="15">
                  <c:v>6.5647478195297921</c:v>
                </c:pt>
                <c:pt idx="16">
                  <c:v>3.0919807434059234</c:v>
                </c:pt>
                <c:pt idx="17">
                  <c:v>4.5198613014196409</c:v>
                </c:pt>
              </c:numCache>
            </c:numRef>
          </c:val>
          <c:smooth val="0"/>
          <c:extLst>
            <c:ext xmlns:c16="http://schemas.microsoft.com/office/drawing/2014/chart" uri="{C3380CC4-5D6E-409C-BE32-E72D297353CC}">
              <c16:uniqueId val="{00000005-222A-43AD-81D2-0F112A9720BA}"/>
            </c:ext>
          </c:extLst>
        </c:ser>
        <c:ser>
          <c:idx val="6"/>
          <c:order val="6"/>
          <c:tx>
            <c:strRef>
              <c:f>Sheet1!$A$86</c:f>
              <c:strCache>
                <c:ptCount val="1"/>
                <c:pt idx="0">
                  <c:v>Norway</c:v>
                </c:pt>
              </c:strCache>
            </c:strRef>
          </c:tx>
          <c:spPr>
            <a:ln w="28575" cap="rnd">
              <a:solidFill>
                <a:schemeClr val="accent1">
                  <a:lumMod val="60000"/>
                </a:schemeClr>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Sheet1!$B$86:$S$86</c:f>
              <c:numCache>
                <c:formatCode>General</c:formatCode>
                <c:ptCount val="18"/>
                <c:pt idx="0">
                  <c:v>3.4110668843665897</c:v>
                </c:pt>
                <c:pt idx="1">
                  <c:v>3.3791708344385252</c:v>
                </c:pt>
                <c:pt idx="2">
                  <c:v>3.6529095021667359</c:v>
                </c:pt>
                <c:pt idx="3">
                  <c:v>3.9058095977248888</c:v>
                </c:pt>
                <c:pt idx="4">
                  <c:v>3.7837103762610265</c:v>
                </c:pt>
                <c:pt idx="5">
                  <c:v>3.4428354371319028</c:v>
                </c:pt>
                <c:pt idx="6">
                  <c:v>3.5158478805694187</c:v>
                </c:pt>
                <c:pt idx="7">
                  <c:v>3.7843903044883378</c:v>
                </c:pt>
                <c:pt idx="8">
                  <c:v>3.8189486612079779</c:v>
                </c:pt>
                <c:pt idx="9">
                  <c:v>4.5308526907310718</c:v>
                </c:pt>
                <c:pt idx="10">
                  <c:v>4.1391211683210996</c:v>
                </c:pt>
                <c:pt idx="11">
                  <c:v>4.0413412477130501</c:v>
                </c:pt>
                <c:pt idx="12">
                  <c:v>3.874865325049238</c:v>
                </c:pt>
                <c:pt idx="13">
                  <c:v>4.2819960495191953</c:v>
                </c:pt>
                <c:pt idx="14">
                  <c:v>4.5926401444068556</c:v>
                </c:pt>
                <c:pt idx="15">
                  <c:v>4.8707937741892859</c:v>
                </c:pt>
                <c:pt idx="16">
                  <c:v>5.3059087691581697</c:v>
                </c:pt>
                <c:pt idx="17">
                  <c:v>5.3192084949971834</c:v>
                </c:pt>
              </c:numCache>
            </c:numRef>
          </c:val>
          <c:smooth val="0"/>
          <c:extLst>
            <c:ext xmlns:c16="http://schemas.microsoft.com/office/drawing/2014/chart" uri="{C3380CC4-5D6E-409C-BE32-E72D297353CC}">
              <c16:uniqueId val="{00000006-222A-43AD-81D2-0F112A9720BA}"/>
            </c:ext>
          </c:extLst>
        </c:ser>
        <c:ser>
          <c:idx val="7"/>
          <c:order val="7"/>
          <c:tx>
            <c:strRef>
              <c:f>Sheet1!$A$88</c:f>
              <c:strCache>
                <c:ptCount val="1"/>
                <c:pt idx="0">
                  <c:v>Slovenia</c:v>
                </c:pt>
              </c:strCache>
            </c:strRef>
          </c:tx>
          <c:spPr>
            <a:ln w="28575" cap="rnd">
              <a:solidFill>
                <a:schemeClr val="accent2">
                  <a:lumMod val="60000"/>
                </a:schemeClr>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Sheet1!$B$88:$S$88</c:f>
              <c:numCache>
                <c:formatCode>General</c:formatCode>
                <c:ptCount val="18"/>
                <c:pt idx="0">
                  <c:v>3.6949580952486252</c:v>
                </c:pt>
                <c:pt idx="1">
                  <c:v>3.9216396344574105</c:v>
                </c:pt>
                <c:pt idx="2">
                  <c:v>3.7082041709099225</c:v>
                </c:pt>
                <c:pt idx="3">
                  <c:v>3.7413843786075285</c:v>
                </c:pt>
                <c:pt idx="4">
                  <c:v>3.9392977741607029</c:v>
                </c:pt>
                <c:pt idx="5">
                  <c:v>3.7594859899175823</c:v>
                </c:pt>
                <c:pt idx="6">
                  <c:v>4.2875096054932147</c:v>
                </c:pt>
                <c:pt idx="7">
                  <c:v>4.5393524219062407</c:v>
                </c:pt>
                <c:pt idx="8">
                  <c:v>4.7148982680121483</c:v>
                </c:pt>
                <c:pt idx="9">
                  <c:v>5.0459541472568104</c:v>
                </c:pt>
                <c:pt idx="10">
                  <c:v>4.9590604838714345</c:v>
                </c:pt>
                <c:pt idx="11">
                  <c:v>4.0635781136725173</c:v>
                </c:pt>
                <c:pt idx="12">
                  <c:v>4.0576182399900773</c:v>
                </c:pt>
                <c:pt idx="13">
                  <c:v>4.3485782510650131</c:v>
                </c:pt>
                <c:pt idx="14">
                  <c:v>5.0914694306652635</c:v>
                </c:pt>
                <c:pt idx="15">
                  <c:v>4.693239924319947</c:v>
                </c:pt>
                <c:pt idx="16">
                  <c:v>3.106680610176682</c:v>
                </c:pt>
                <c:pt idx="17">
                  <c:v>3.0967223113651796</c:v>
                </c:pt>
              </c:numCache>
            </c:numRef>
          </c:val>
          <c:smooth val="0"/>
          <c:extLst>
            <c:ext xmlns:c16="http://schemas.microsoft.com/office/drawing/2014/chart" uri="{C3380CC4-5D6E-409C-BE32-E72D297353CC}">
              <c16:uniqueId val="{00000007-222A-43AD-81D2-0F112A9720BA}"/>
            </c:ext>
          </c:extLst>
        </c:ser>
        <c:ser>
          <c:idx val="8"/>
          <c:order val="8"/>
          <c:tx>
            <c:strRef>
              <c:f>Sheet1!$A$90</c:f>
              <c:strCache>
                <c:ptCount val="1"/>
                <c:pt idx="0">
                  <c:v>Sweden</c:v>
                </c:pt>
              </c:strCache>
            </c:strRef>
          </c:tx>
          <c:spPr>
            <a:ln w="28575" cap="rnd">
              <a:solidFill>
                <a:schemeClr val="accent3">
                  <a:lumMod val="60000"/>
                </a:schemeClr>
              </a:solidFill>
              <a:round/>
            </a:ln>
            <a:effectLst/>
          </c:spPr>
          <c:marker>
            <c:symbol val="none"/>
          </c:marker>
          <c:cat>
            <c:numRef>
              <c:f>Sheet1!$B$74:$S$74</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Sheet1!$B$90:$S$90</c:f>
              <c:numCache>
                <c:formatCode>General</c:formatCode>
                <c:ptCount val="18"/>
                <c:pt idx="0">
                  <c:v>3.9296852778078444</c:v>
                </c:pt>
                <c:pt idx="1">
                  <c:v>4.1482870491990864</c:v>
                </c:pt>
                <c:pt idx="2">
                  <c:v>4.3405897296732388</c:v>
                </c:pt>
                <c:pt idx="3">
                  <c:v>4.1947686248793765</c:v>
                </c:pt>
                <c:pt idx="4">
                  <c:v>4.1017973560062426</c:v>
                </c:pt>
                <c:pt idx="5">
                  <c:v>4.1019582001887533</c:v>
                </c:pt>
                <c:pt idx="6">
                  <c:v>4.1237139982351616</c:v>
                </c:pt>
                <c:pt idx="7">
                  <c:v>4.0921446732685389</c:v>
                </c:pt>
                <c:pt idx="8">
                  <c:v>4.2597461258886078</c:v>
                </c:pt>
                <c:pt idx="9">
                  <c:v>4.4899330469631158</c:v>
                </c:pt>
                <c:pt idx="10">
                  <c:v>4.509050395252431</c:v>
                </c:pt>
                <c:pt idx="11">
                  <c:v>4.4305406956432911</c:v>
                </c:pt>
                <c:pt idx="12">
                  <c:v>4.5506606221795236</c:v>
                </c:pt>
                <c:pt idx="13">
                  <c:v>4.4566698083885292</c:v>
                </c:pt>
                <c:pt idx="14">
                  <c:v>4.3938161725990721</c:v>
                </c:pt>
                <c:pt idx="15">
                  <c:v>4.1834392745712705</c:v>
                </c:pt>
                <c:pt idx="16">
                  <c:v>4.3964686328596274</c:v>
                </c:pt>
                <c:pt idx="17">
                  <c:v>4.5793546084777494</c:v>
                </c:pt>
              </c:numCache>
            </c:numRef>
          </c:val>
          <c:smooth val="0"/>
          <c:extLst>
            <c:ext xmlns:c16="http://schemas.microsoft.com/office/drawing/2014/chart" uri="{C3380CC4-5D6E-409C-BE32-E72D297353CC}">
              <c16:uniqueId val="{00000008-222A-43AD-81D2-0F112A9720BA}"/>
            </c:ext>
          </c:extLst>
        </c:ser>
        <c:dLbls>
          <c:showLegendKey val="0"/>
          <c:showVal val="0"/>
          <c:showCatName val="0"/>
          <c:showSerName val="0"/>
          <c:showPercent val="0"/>
          <c:showBubbleSize val="0"/>
        </c:dLbls>
        <c:smooth val="0"/>
        <c:axId val="517122335"/>
        <c:axId val="416372623"/>
      </c:lineChart>
      <c:catAx>
        <c:axId val="51712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16372623"/>
        <c:crosses val="autoZero"/>
        <c:auto val="1"/>
        <c:lblAlgn val="ctr"/>
        <c:lblOffset val="100"/>
        <c:noMultiLvlLbl val="0"/>
      </c:catAx>
      <c:valAx>
        <c:axId val="416372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712233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DCD0-E13C-4320-B68E-A0361C2AA4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B7FE17BE-376C-4E22-947E-B791CA5349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199BEE55-BD6D-4176-97D9-2352556E0E24}"/>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5" name="Footer Placeholder 4">
            <a:extLst>
              <a:ext uri="{FF2B5EF4-FFF2-40B4-BE49-F238E27FC236}">
                <a16:creationId xmlns:a16="http://schemas.microsoft.com/office/drawing/2014/main" id="{CB7E1136-9B6A-4161-8F89-24FAFCD4FF4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581A16F3-BDCE-4D24-96D5-4DEEA9929723}"/>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171786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2B47B-6A75-4120-A9B9-81C5E2DF3B0D}"/>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B7089F85-3170-41AB-9DB9-E762ED5E17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29A02CE0-5231-4C61-96E0-E15D8B845677}"/>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5" name="Footer Placeholder 4">
            <a:extLst>
              <a:ext uri="{FF2B5EF4-FFF2-40B4-BE49-F238E27FC236}">
                <a16:creationId xmlns:a16="http://schemas.microsoft.com/office/drawing/2014/main" id="{33FC6053-C0C3-4C81-9740-936BF69AFB0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97C795B-B6F8-4CA5-B74F-3F51F754DBBE}"/>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51384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42EEA3-533A-4A47-88F8-4DEEDB331A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3DDE8158-BE74-407B-8A8F-564038F096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B85014F4-31B0-4550-B43C-F45B850388D4}"/>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5" name="Footer Placeholder 4">
            <a:extLst>
              <a:ext uri="{FF2B5EF4-FFF2-40B4-BE49-F238E27FC236}">
                <a16:creationId xmlns:a16="http://schemas.microsoft.com/office/drawing/2014/main" id="{295ACCB6-BA6E-49DD-9EA0-0DB2B48CF7A8}"/>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9A5236EC-157E-4643-B92B-86C6ADFCA76F}"/>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42632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A3406-FAFC-4DE2-8052-FA759E398FDF}"/>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369E79EB-83FE-4548-BC43-9B91AE98F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51C83FF-63EA-4846-B001-C5040D070052}"/>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5" name="Footer Placeholder 4">
            <a:extLst>
              <a:ext uri="{FF2B5EF4-FFF2-40B4-BE49-F238E27FC236}">
                <a16:creationId xmlns:a16="http://schemas.microsoft.com/office/drawing/2014/main" id="{FB119EED-35BA-4AB9-BDB7-28E130335A5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CE07305-D675-4E39-98C2-A9709FB2356C}"/>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96270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E3C44-E49C-4A28-B3B6-4214B7235C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4B82AD6C-8F11-4606-B372-4CAEEF77DA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847A36-1910-4E04-A231-F29762000308}"/>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5" name="Footer Placeholder 4">
            <a:extLst>
              <a:ext uri="{FF2B5EF4-FFF2-40B4-BE49-F238E27FC236}">
                <a16:creationId xmlns:a16="http://schemas.microsoft.com/office/drawing/2014/main" id="{4CEEF565-C9D9-45DD-B2D2-8940547938A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DE40F336-A2FD-4E3C-973B-453C15622793}"/>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341843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63F75-393D-41D6-97AF-A95F875DDB0D}"/>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31C81717-0660-4B97-9878-DE4DC1B963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4A0A9F22-2C60-4305-91CC-B7300EA456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DD687205-7A36-4117-A546-C2BA847FBB6F}"/>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6" name="Footer Placeholder 5">
            <a:extLst>
              <a:ext uri="{FF2B5EF4-FFF2-40B4-BE49-F238E27FC236}">
                <a16:creationId xmlns:a16="http://schemas.microsoft.com/office/drawing/2014/main" id="{E26546A6-0CDD-4E19-A65F-13F04AE7FE65}"/>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6B1774BE-469D-4ECD-8488-5358289D0856}"/>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242366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56DBB-ABEF-47E2-A9DF-5E2125B21147}"/>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837BE61E-5F7F-4E35-B520-F706254416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B1D3CF-0A92-4DF5-8143-7DFEDA9BB9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F9E372EE-C20E-4C15-8DC2-30BB39E20B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29F4C6-73ED-4A3E-9312-6EF346F439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EA20F688-ABEF-495C-A0DE-0662DB20FC82}"/>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8" name="Footer Placeholder 7">
            <a:extLst>
              <a:ext uri="{FF2B5EF4-FFF2-40B4-BE49-F238E27FC236}">
                <a16:creationId xmlns:a16="http://schemas.microsoft.com/office/drawing/2014/main" id="{76E4C1AB-1A3A-4626-8B63-DF20385572D0}"/>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CD26C624-AD70-4DB4-AC59-6E8574ABF8C6}"/>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1930764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36601-E263-420F-BF14-D203EB3DBCE1}"/>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36D05E6E-C602-42DE-8C92-6BEC96ABCCA2}"/>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4" name="Footer Placeholder 3">
            <a:extLst>
              <a:ext uri="{FF2B5EF4-FFF2-40B4-BE49-F238E27FC236}">
                <a16:creationId xmlns:a16="http://schemas.microsoft.com/office/drawing/2014/main" id="{8DD30216-0A30-436E-8BAA-5F6B51AA5DD7}"/>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3390FD4A-7407-46F3-A489-2CF2125118F6}"/>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241798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F2E552-803B-4EEF-9EC0-D6448E557797}"/>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3" name="Footer Placeholder 2">
            <a:extLst>
              <a:ext uri="{FF2B5EF4-FFF2-40B4-BE49-F238E27FC236}">
                <a16:creationId xmlns:a16="http://schemas.microsoft.com/office/drawing/2014/main" id="{14983831-5C0E-4181-B57A-4151F4995D43}"/>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1C37F500-D14F-4564-8FB5-14B065F1A4F3}"/>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3535690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CDB34-40D3-462E-A2FC-A14A818306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7DC039C9-6B3F-4E96-95EA-3206671F70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49180579-70BA-46B4-8996-7D46B5335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E675C1-175F-47B1-907D-F2C2C2010D98}"/>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6" name="Footer Placeholder 5">
            <a:extLst>
              <a:ext uri="{FF2B5EF4-FFF2-40B4-BE49-F238E27FC236}">
                <a16:creationId xmlns:a16="http://schemas.microsoft.com/office/drawing/2014/main" id="{9FEE0A80-46A3-4AB6-89AB-025E262FE70D}"/>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8812887E-4E59-4A83-86EC-DCC5CF3E3A81}"/>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140642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ECEC0-B924-4A7A-86D9-B60656C662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25EBF133-1146-468D-8324-65FA02F013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1AB26A74-460B-4B09-BD77-CFC2BEF893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580FB8-742B-4B2F-8636-CD548668EBF5}"/>
              </a:ext>
            </a:extLst>
          </p:cNvPr>
          <p:cNvSpPr>
            <a:spLocks noGrp="1"/>
          </p:cNvSpPr>
          <p:nvPr>
            <p:ph type="dt" sz="half" idx="10"/>
          </p:nvPr>
        </p:nvSpPr>
        <p:spPr/>
        <p:txBody>
          <a:bodyPr/>
          <a:lstStyle/>
          <a:p>
            <a:fld id="{93B3C6C3-3162-4653-A843-C53CA5AD1FFC}" type="datetimeFigureOut">
              <a:rPr lang="fi-FI" smtClean="0"/>
              <a:t>8.5.2019</a:t>
            </a:fld>
            <a:endParaRPr lang="fi-FI"/>
          </a:p>
        </p:txBody>
      </p:sp>
      <p:sp>
        <p:nvSpPr>
          <p:cNvPr id="6" name="Footer Placeholder 5">
            <a:extLst>
              <a:ext uri="{FF2B5EF4-FFF2-40B4-BE49-F238E27FC236}">
                <a16:creationId xmlns:a16="http://schemas.microsoft.com/office/drawing/2014/main" id="{8B1BCA70-3941-4C7C-9EC4-6EA4694B6FC8}"/>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0E753A6-8D78-4FC9-9768-F16EE778DCE2}"/>
              </a:ext>
            </a:extLst>
          </p:cNvPr>
          <p:cNvSpPr>
            <a:spLocks noGrp="1"/>
          </p:cNvSpPr>
          <p:nvPr>
            <p:ph type="sldNum" sz="quarter" idx="12"/>
          </p:nvPr>
        </p:nvSpPr>
        <p:spPr/>
        <p:txBody>
          <a:bodyPr/>
          <a:lstStyle/>
          <a:p>
            <a:fld id="{F2F51710-303D-4BAB-8CB3-FFE02F84190C}" type="slidenum">
              <a:rPr lang="fi-FI" smtClean="0"/>
              <a:t>‹#›</a:t>
            </a:fld>
            <a:endParaRPr lang="fi-FI"/>
          </a:p>
        </p:txBody>
      </p:sp>
    </p:spTree>
    <p:extLst>
      <p:ext uri="{BB962C8B-B14F-4D97-AF65-F5344CB8AC3E}">
        <p14:creationId xmlns:p14="http://schemas.microsoft.com/office/powerpoint/2010/main" val="3775818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283D47-7617-4C0E-8F86-F7B37A0E42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3C7C0543-65DD-44EE-BF46-6884E697D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16E2D21-7517-4AD3-9D41-4CAA429A10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3C6C3-3162-4653-A843-C53CA5AD1FFC}" type="datetimeFigureOut">
              <a:rPr lang="fi-FI" smtClean="0"/>
              <a:t>8.5.2019</a:t>
            </a:fld>
            <a:endParaRPr lang="fi-FI"/>
          </a:p>
        </p:txBody>
      </p:sp>
      <p:sp>
        <p:nvSpPr>
          <p:cNvPr id="5" name="Footer Placeholder 4">
            <a:extLst>
              <a:ext uri="{FF2B5EF4-FFF2-40B4-BE49-F238E27FC236}">
                <a16:creationId xmlns:a16="http://schemas.microsoft.com/office/drawing/2014/main" id="{A69C91B0-64A0-4906-B1D8-E9F8770A25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834FDE0E-BC4C-4689-BFFE-67CF4B820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51710-303D-4BAB-8CB3-FFE02F84190C}" type="slidenum">
              <a:rPr lang="fi-FI" smtClean="0"/>
              <a:t>‹#›</a:t>
            </a:fld>
            <a:endParaRPr lang="fi-FI"/>
          </a:p>
        </p:txBody>
      </p:sp>
    </p:spTree>
    <p:extLst>
      <p:ext uri="{BB962C8B-B14F-4D97-AF65-F5344CB8AC3E}">
        <p14:creationId xmlns:p14="http://schemas.microsoft.com/office/powerpoint/2010/main" val="1976949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25020-ED92-40F4-8E06-CFBBBAF5C1C0}"/>
              </a:ext>
            </a:extLst>
          </p:cNvPr>
          <p:cNvSpPr>
            <a:spLocks noGrp="1"/>
          </p:cNvSpPr>
          <p:nvPr>
            <p:ph type="title"/>
          </p:nvPr>
        </p:nvSpPr>
        <p:spPr>
          <a:xfrm>
            <a:off x="838200" y="1449005"/>
            <a:ext cx="10515600" cy="1325563"/>
          </a:xfrm>
        </p:spPr>
        <p:txBody>
          <a:bodyPr>
            <a:normAutofit/>
          </a:bodyPr>
          <a:lstStyle/>
          <a:p>
            <a:pPr algn="ctr"/>
            <a:r>
              <a:rPr lang="en-GB" sz="4000" b="1" dirty="0"/>
              <a:t>THE EUROPEAN ECONOMY</a:t>
            </a:r>
            <a:br>
              <a:rPr lang="fi-FI" sz="4000" dirty="0"/>
            </a:br>
            <a:r>
              <a:rPr lang="en-GB" sz="4000" b="1" dirty="0"/>
              <a:t>IN THE MEDIUM TERM </a:t>
            </a:r>
            <a:endParaRPr lang="fi-FI" sz="4000" dirty="0"/>
          </a:p>
        </p:txBody>
      </p:sp>
      <p:sp>
        <p:nvSpPr>
          <p:cNvPr id="3" name="Content Placeholder 2">
            <a:extLst>
              <a:ext uri="{FF2B5EF4-FFF2-40B4-BE49-F238E27FC236}">
                <a16:creationId xmlns:a16="http://schemas.microsoft.com/office/drawing/2014/main" id="{8890DD7B-587F-4032-B981-871C27F5BC0E}"/>
              </a:ext>
            </a:extLst>
          </p:cNvPr>
          <p:cNvSpPr>
            <a:spLocks noGrp="1"/>
          </p:cNvSpPr>
          <p:nvPr>
            <p:ph idx="1"/>
          </p:nvPr>
        </p:nvSpPr>
        <p:spPr>
          <a:xfrm>
            <a:off x="838200" y="3385645"/>
            <a:ext cx="10515600" cy="2791317"/>
          </a:xfrm>
        </p:spPr>
        <p:txBody>
          <a:bodyPr/>
          <a:lstStyle/>
          <a:p>
            <a:pPr marL="0" indent="0" algn="ctr">
              <a:buNone/>
            </a:pPr>
            <a:r>
              <a:rPr lang="en-GB" sz="2000" dirty="0"/>
              <a:t>Ville Kaitila &amp; Markku </a:t>
            </a:r>
            <a:r>
              <a:rPr lang="en-GB" sz="2000" dirty="0" err="1"/>
              <a:t>Lehmus</a:t>
            </a:r>
            <a:endParaRPr lang="en-GB" sz="2000" dirty="0"/>
          </a:p>
          <a:p>
            <a:pPr marL="0" indent="0">
              <a:buNone/>
            </a:pPr>
            <a:endParaRPr lang="en-GB" sz="2000" dirty="0"/>
          </a:p>
          <a:p>
            <a:pPr marL="0" indent="0" algn="ctr">
              <a:buNone/>
            </a:pPr>
            <a:r>
              <a:rPr lang="en-GB" sz="2000" dirty="0"/>
              <a:t>Report prepared by ETLA </a:t>
            </a:r>
            <a:r>
              <a:rPr lang="en-GB" sz="2000"/>
              <a:t>and presented at AIECE spring meeting in</a:t>
            </a:r>
            <a:endParaRPr lang="fi-FI" sz="2000" dirty="0"/>
          </a:p>
          <a:p>
            <a:pPr marL="0" indent="0" algn="ctr">
              <a:buNone/>
            </a:pPr>
            <a:r>
              <a:rPr lang="en-GB" sz="2000" dirty="0"/>
              <a:t>The Hague 9-10 May 2019</a:t>
            </a:r>
            <a:endParaRPr lang="fi-FI" sz="2000" dirty="0"/>
          </a:p>
          <a:p>
            <a:endParaRPr lang="fi-FI" dirty="0"/>
          </a:p>
        </p:txBody>
      </p:sp>
      <p:pic>
        <p:nvPicPr>
          <p:cNvPr id="4" name="Picture 2" descr="P:\atk\logot\Etla\etla_logo_1.jpg">
            <a:extLst>
              <a:ext uri="{FF2B5EF4-FFF2-40B4-BE49-F238E27FC236}">
                <a16:creationId xmlns:a16="http://schemas.microsoft.com/office/drawing/2014/main" id="{C5EB78EB-7011-452B-9480-C5B59640BC1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4500" y="181737"/>
            <a:ext cx="998600" cy="99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66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AB1FD-36C1-4380-BC7B-40BA0B67701E}"/>
              </a:ext>
            </a:extLst>
          </p:cNvPr>
          <p:cNvSpPr>
            <a:spLocks noGrp="1"/>
          </p:cNvSpPr>
          <p:nvPr>
            <p:ph type="title"/>
          </p:nvPr>
        </p:nvSpPr>
        <p:spPr/>
        <p:txBody>
          <a:bodyPr>
            <a:normAutofit/>
          </a:bodyPr>
          <a:lstStyle/>
          <a:p>
            <a:pPr algn="ctr"/>
            <a:r>
              <a:rPr lang="en-US" sz="3400" b="1" dirty="0"/>
              <a:t>Fiscal policy measures that impair growth </a:t>
            </a:r>
            <a:br>
              <a:rPr lang="en-US" sz="3400" b="1" dirty="0"/>
            </a:br>
            <a:r>
              <a:rPr lang="en-US" sz="3400" b="1" dirty="0"/>
              <a:t>in the next five years in the AIECE member countries</a:t>
            </a:r>
            <a:endParaRPr lang="fi-FI" sz="3400" b="1" dirty="0"/>
          </a:p>
        </p:txBody>
      </p:sp>
      <p:sp>
        <p:nvSpPr>
          <p:cNvPr id="3" name="Content Placeholder 2">
            <a:extLst>
              <a:ext uri="{FF2B5EF4-FFF2-40B4-BE49-F238E27FC236}">
                <a16:creationId xmlns:a16="http://schemas.microsoft.com/office/drawing/2014/main" id="{01771380-8676-4BB8-9C37-31DC8435CCE6}"/>
              </a:ext>
            </a:extLst>
          </p:cNvPr>
          <p:cNvSpPr>
            <a:spLocks noGrp="1"/>
          </p:cNvSpPr>
          <p:nvPr>
            <p:ph idx="1"/>
          </p:nvPr>
        </p:nvSpPr>
        <p:spPr/>
        <p:txBody>
          <a:bodyPr/>
          <a:lstStyle/>
          <a:p>
            <a:r>
              <a:rPr lang="en-US" sz="2400" dirty="0"/>
              <a:t>However decisions also to impair growth in the medium run</a:t>
            </a:r>
          </a:p>
          <a:p>
            <a:pPr marL="457200" lvl="1" indent="0">
              <a:buNone/>
            </a:pPr>
            <a:r>
              <a:rPr lang="en-US" dirty="0"/>
              <a:t> 	- expiring investment incentives (Italy)</a:t>
            </a:r>
          </a:p>
          <a:p>
            <a:pPr marL="457200" lvl="1" indent="0">
              <a:buNone/>
            </a:pPr>
            <a:r>
              <a:rPr lang="en-US" dirty="0"/>
              <a:t>	- a scheduled reduction of tax free income in 2020 (Greece)</a:t>
            </a:r>
          </a:p>
          <a:p>
            <a:pPr marL="457200" lvl="1" indent="0">
              <a:buNone/>
            </a:pPr>
            <a:r>
              <a:rPr lang="en-US" dirty="0"/>
              <a:t>	- increased taxation of capital and corporates (Slovenia)</a:t>
            </a:r>
          </a:p>
          <a:p>
            <a:pPr marL="457200" lvl="1" indent="0">
              <a:buNone/>
            </a:pPr>
            <a:r>
              <a:rPr lang="en-US" dirty="0"/>
              <a:t>	- cuts in education investments (Finland) </a:t>
            </a:r>
          </a:p>
          <a:p>
            <a:pPr marL="457200" lvl="1" indent="0">
              <a:buNone/>
            </a:pPr>
            <a:r>
              <a:rPr lang="en-US" dirty="0"/>
              <a:t>	- continued ambition to keep spending in most areas unchanged in real </a:t>
            </a:r>
          </a:p>
          <a:p>
            <a:pPr marL="457200" lvl="1" indent="0">
              <a:buNone/>
            </a:pPr>
            <a:r>
              <a:rPr lang="en-US" dirty="0"/>
              <a:t>         terms (the UK)	</a:t>
            </a:r>
          </a:p>
          <a:p>
            <a:pPr marL="457200" lvl="1" indent="0">
              <a:buNone/>
            </a:pPr>
            <a:r>
              <a:rPr lang="en-US" dirty="0"/>
              <a:t>	- increase in the fiscal burden by expanding pension liabilities (Germany)</a:t>
            </a:r>
          </a:p>
          <a:p>
            <a:pPr marL="457200" lvl="1" indent="0">
              <a:buNone/>
            </a:pPr>
            <a:r>
              <a:rPr lang="en-US" dirty="0"/>
              <a:t>	- lower growth in public consumption and investments together with </a:t>
            </a:r>
          </a:p>
          <a:p>
            <a:pPr marL="457200" lvl="1" indent="0">
              <a:buNone/>
            </a:pPr>
            <a:r>
              <a:rPr lang="en-US" dirty="0"/>
              <a:t>         increased inequality and fiscal evasion (Norway)</a:t>
            </a:r>
            <a:endParaRPr lang="fi-FI" dirty="0"/>
          </a:p>
          <a:p>
            <a:endParaRPr lang="fi-FI" dirty="0"/>
          </a:p>
        </p:txBody>
      </p:sp>
      <p:pic>
        <p:nvPicPr>
          <p:cNvPr id="4" name="Picture 2" descr="P:\atk\logot\Etla\etla_logo_1.jpg">
            <a:extLst>
              <a:ext uri="{FF2B5EF4-FFF2-40B4-BE49-F238E27FC236}">
                <a16:creationId xmlns:a16="http://schemas.microsoft.com/office/drawing/2014/main" id="{FBB084E4-98FA-4D2F-9ECF-66080FD2859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134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EF95-71B2-40FD-8ED7-8212C492C858}"/>
              </a:ext>
            </a:extLst>
          </p:cNvPr>
          <p:cNvSpPr>
            <a:spLocks noGrp="1"/>
          </p:cNvSpPr>
          <p:nvPr>
            <p:ph type="title"/>
          </p:nvPr>
        </p:nvSpPr>
        <p:spPr/>
        <p:txBody>
          <a:bodyPr>
            <a:normAutofit/>
          </a:bodyPr>
          <a:lstStyle/>
          <a:p>
            <a:pPr algn="ctr"/>
            <a:r>
              <a:rPr lang="fi-FI" sz="3400" b="1" dirty="0" err="1"/>
              <a:t>Risks</a:t>
            </a:r>
            <a:r>
              <a:rPr lang="fi-FI" sz="3400" b="1" dirty="0"/>
              <a:t> to </a:t>
            </a:r>
            <a:r>
              <a:rPr lang="fi-FI" sz="3400" b="1" dirty="0" err="1"/>
              <a:t>growth</a:t>
            </a:r>
            <a:r>
              <a:rPr lang="fi-FI" sz="3400" b="1" dirty="0"/>
              <a:t> in </a:t>
            </a:r>
            <a:r>
              <a:rPr lang="fi-FI" sz="3400" b="1" dirty="0" err="1"/>
              <a:t>the</a:t>
            </a:r>
            <a:r>
              <a:rPr lang="fi-FI" sz="3400" b="1" dirty="0"/>
              <a:t> medium </a:t>
            </a:r>
            <a:r>
              <a:rPr lang="fi-FI" sz="3400" b="1" dirty="0" err="1"/>
              <a:t>run</a:t>
            </a:r>
            <a:r>
              <a:rPr lang="fi-FI" sz="3400" b="1" dirty="0"/>
              <a:t> </a:t>
            </a:r>
            <a:br>
              <a:rPr lang="fi-FI" sz="3400" b="1" dirty="0"/>
            </a:br>
            <a:r>
              <a:rPr lang="fi-FI" sz="3400" b="1" dirty="0"/>
              <a:t>in </a:t>
            </a:r>
            <a:r>
              <a:rPr lang="fi-FI" sz="3400" b="1" dirty="0" err="1"/>
              <a:t>the</a:t>
            </a:r>
            <a:r>
              <a:rPr lang="fi-FI" sz="3400" b="1" dirty="0"/>
              <a:t> AIECE </a:t>
            </a:r>
            <a:r>
              <a:rPr lang="fi-FI" sz="3400" b="1" dirty="0" err="1"/>
              <a:t>member</a:t>
            </a:r>
            <a:r>
              <a:rPr lang="fi-FI" sz="3400" b="1" dirty="0"/>
              <a:t> </a:t>
            </a:r>
            <a:r>
              <a:rPr lang="fi-FI" sz="3400" b="1" dirty="0" err="1"/>
              <a:t>countries</a:t>
            </a:r>
            <a:endParaRPr lang="fi-FI" sz="3400" b="1" dirty="0"/>
          </a:p>
        </p:txBody>
      </p:sp>
      <p:sp>
        <p:nvSpPr>
          <p:cNvPr id="3" name="Content Placeholder 2">
            <a:extLst>
              <a:ext uri="{FF2B5EF4-FFF2-40B4-BE49-F238E27FC236}">
                <a16:creationId xmlns:a16="http://schemas.microsoft.com/office/drawing/2014/main" id="{EB1FB421-B0EF-4126-9F3B-3A08408F4495}"/>
              </a:ext>
            </a:extLst>
          </p:cNvPr>
          <p:cNvSpPr>
            <a:spLocks noGrp="1"/>
          </p:cNvSpPr>
          <p:nvPr>
            <p:ph idx="1"/>
          </p:nvPr>
        </p:nvSpPr>
        <p:spPr/>
        <p:txBody>
          <a:bodyPr/>
          <a:lstStyle/>
          <a:p>
            <a:r>
              <a:rPr lang="en-US" b="1" dirty="0"/>
              <a:t>Six out of 13 institutes that answered the questionnaire judged Brexit a serious risk to economic growth for their respective country. </a:t>
            </a:r>
            <a:r>
              <a:rPr lang="en-US" dirty="0"/>
              <a:t>Only institutes in Switzerland and Italy do not consider Brexit an important risk to their countries’ growth.  </a:t>
            </a:r>
          </a:p>
          <a:p>
            <a:r>
              <a:rPr lang="en-US" dirty="0"/>
              <a:t>Also, institutes in </a:t>
            </a:r>
            <a:r>
              <a:rPr lang="en-US" b="1" dirty="0"/>
              <a:t>4 out of the 13 countries assess an increase in oil prices a significant risk to their economic growth. </a:t>
            </a:r>
          </a:p>
          <a:p>
            <a:r>
              <a:rPr lang="en-US" dirty="0"/>
              <a:t>From other sources of risks, institutes from Switzerland and Italy consider a renewed sovereign debt crisis in the euro area a very important risk to growth in their countries</a:t>
            </a:r>
            <a:endParaRPr lang="fi-FI" dirty="0"/>
          </a:p>
        </p:txBody>
      </p:sp>
      <p:pic>
        <p:nvPicPr>
          <p:cNvPr id="4" name="Picture 2" descr="P:\atk\logot\Etla\etla_logo_1.jpg">
            <a:extLst>
              <a:ext uri="{FF2B5EF4-FFF2-40B4-BE49-F238E27FC236}">
                <a16:creationId xmlns:a16="http://schemas.microsoft.com/office/drawing/2014/main" id="{956438B9-5A0B-4905-930A-51EFFB3B08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37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8A7C-070E-47F4-B95E-917F5EFD8667}"/>
              </a:ext>
            </a:extLst>
          </p:cNvPr>
          <p:cNvSpPr>
            <a:spLocks noGrp="1"/>
          </p:cNvSpPr>
          <p:nvPr>
            <p:ph type="title"/>
          </p:nvPr>
        </p:nvSpPr>
        <p:spPr/>
        <p:txBody>
          <a:bodyPr>
            <a:normAutofit/>
          </a:bodyPr>
          <a:lstStyle/>
          <a:p>
            <a:pPr algn="ctr"/>
            <a:r>
              <a:rPr lang="en-US" sz="3400" b="1" dirty="0"/>
              <a:t>Risks to growth in the medium run </a:t>
            </a:r>
            <a:br>
              <a:rPr lang="en-US" sz="3400" b="1" dirty="0"/>
            </a:br>
            <a:r>
              <a:rPr lang="en-US" sz="3400" b="1" dirty="0"/>
              <a:t>in the AIECE member countries</a:t>
            </a:r>
            <a:endParaRPr lang="fi-FI" sz="3400" b="1" dirty="0"/>
          </a:p>
        </p:txBody>
      </p:sp>
      <p:sp>
        <p:nvSpPr>
          <p:cNvPr id="3" name="Content Placeholder 2">
            <a:extLst>
              <a:ext uri="{FF2B5EF4-FFF2-40B4-BE49-F238E27FC236}">
                <a16:creationId xmlns:a16="http://schemas.microsoft.com/office/drawing/2014/main" id="{07E31DCB-D91E-4651-9AC3-23F5AC518285}"/>
              </a:ext>
            </a:extLst>
          </p:cNvPr>
          <p:cNvSpPr>
            <a:spLocks noGrp="1"/>
          </p:cNvSpPr>
          <p:nvPr>
            <p:ph idx="1"/>
          </p:nvPr>
        </p:nvSpPr>
        <p:spPr/>
        <p:txBody>
          <a:bodyPr>
            <a:normAutofit lnSpcReduction="10000"/>
          </a:bodyPr>
          <a:lstStyle/>
          <a:p>
            <a:r>
              <a:rPr lang="en-US" b="1" dirty="0"/>
              <a:t>10 out of 13 respondents from different institutes saw the US trade policy a very damaging factor for their countries’ growth in the medium term. </a:t>
            </a:r>
            <a:r>
              <a:rPr lang="en-US" dirty="0"/>
              <a:t>This was considered especially detrimental for growth in Finland, Norway and Greece. </a:t>
            </a:r>
          </a:p>
          <a:p>
            <a:r>
              <a:rPr lang="en-US" b="1" dirty="0"/>
              <a:t>Also, a wide consensus was found on the significance of risk coming from a slow-down in the world economy. </a:t>
            </a:r>
            <a:r>
              <a:rPr lang="en-US" dirty="0"/>
              <a:t>Only one institute (from the Netherlands) did not see this as an important factor contributing to their medium-term growth. </a:t>
            </a:r>
          </a:p>
          <a:p>
            <a:r>
              <a:rPr lang="en-US" dirty="0"/>
              <a:t>The rise in populism is judged a moderate risk by most institutes; the rise in populism is assessed a very serious risk to economic growth only in the Netherlands.</a:t>
            </a:r>
            <a:endParaRPr lang="fi-FI" dirty="0"/>
          </a:p>
        </p:txBody>
      </p:sp>
      <p:pic>
        <p:nvPicPr>
          <p:cNvPr id="4" name="Picture 2" descr="P:\atk\logot\Etla\etla_logo_1.jpg">
            <a:extLst>
              <a:ext uri="{FF2B5EF4-FFF2-40B4-BE49-F238E27FC236}">
                <a16:creationId xmlns:a16="http://schemas.microsoft.com/office/drawing/2014/main" id="{03D5778E-9348-4420-89C3-7F6754CB6B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0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FA0B2-741B-4062-AE12-04550973EF56}"/>
              </a:ext>
            </a:extLst>
          </p:cNvPr>
          <p:cNvSpPr>
            <a:spLocks noGrp="1"/>
          </p:cNvSpPr>
          <p:nvPr>
            <p:ph type="title"/>
          </p:nvPr>
        </p:nvSpPr>
        <p:spPr/>
        <p:txBody>
          <a:bodyPr>
            <a:normAutofit/>
          </a:bodyPr>
          <a:lstStyle/>
          <a:p>
            <a:pPr algn="ctr"/>
            <a:r>
              <a:rPr lang="fi-FI" sz="3400" b="1" dirty="0" err="1"/>
              <a:t>Competitivity</a:t>
            </a:r>
            <a:r>
              <a:rPr lang="fi-FI" sz="3400" b="1" dirty="0"/>
              <a:t> </a:t>
            </a:r>
            <a:r>
              <a:rPr lang="fi-FI" sz="3400" b="1" dirty="0" err="1"/>
              <a:t>issues</a:t>
            </a:r>
            <a:r>
              <a:rPr lang="fi-FI" sz="3400" b="1" dirty="0"/>
              <a:t> (in </a:t>
            </a:r>
            <a:r>
              <a:rPr lang="fi-FI" sz="3400" b="1" dirty="0" err="1"/>
              <a:t>the</a:t>
            </a:r>
            <a:r>
              <a:rPr lang="fi-FI" sz="3400" b="1" dirty="0"/>
              <a:t> AIECE </a:t>
            </a:r>
            <a:r>
              <a:rPr lang="fi-FI" sz="3400" b="1" dirty="0" err="1"/>
              <a:t>member</a:t>
            </a:r>
            <a:r>
              <a:rPr lang="fi-FI" sz="3400" b="1" dirty="0"/>
              <a:t> </a:t>
            </a:r>
            <a:r>
              <a:rPr lang="fi-FI" sz="3400" b="1" dirty="0" err="1"/>
              <a:t>countries</a:t>
            </a:r>
            <a:r>
              <a:rPr lang="fi-FI" sz="3400" b="1" dirty="0"/>
              <a:t>)</a:t>
            </a:r>
          </a:p>
        </p:txBody>
      </p:sp>
      <p:sp>
        <p:nvSpPr>
          <p:cNvPr id="3" name="Content Placeholder 2">
            <a:extLst>
              <a:ext uri="{FF2B5EF4-FFF2-40B4-BE49-F238E27FC236}">
                <a16:creationId xmlns:a16="http://schemas.microsoft.com/office/drawing/2014/main" id="{574E172B-E9AF-4291-B96F-0E8BCADA0420}"/>
              </a:ext>
            </a:extLst>
          </p:cNvPr>
          <p:cNvSpPr>
            <a:spLocks noGrp="1"/>
          </p:cNvSpPr>
          <p:nvPr>
            <p:ph idx="1"/>
          </p:nvPr>
        </p:nvSpPr>
        <p:spPr/>
        <p:txBody>
          <a:bodyPr/>
          <a:lstStyle/>
          <a:p>
            <a:r>
              <a:rPr lang="en-US" b="1" dirty="0"/>
              <a:t>Productivity is seen as the most important factor determining competitiveness in the medium run</a:t>
            </a:r>
            <a:r>
              <a:rPr lang="en-US" dirty="0"/>
              <a:t>, according to the institutes that answered the questionnaire. </a:t>
            </a:r>
          </a:p>
          <a:p>
            <a:r>
              <a:rPr lang="en-US" dirty="0"/>
              <a:t>Institutes also stressed the importance of unit </a:t>
            </a:r>
            <a:r>
              <a:rPr lang="en-US" dirty="0" err="1"/>
              <a:t>labour</a:t>
            </a:r>
            <a:r>
              <a:rPr lang="en-US" dirty="0"/>
              <a:t> costs in determining competitiveness. </a:t>
            </a:r>
          </a:p>
          <a:p>
            <a:r>
              <a:rPr lang="en-US" dirty="0"/>
              <a:t>The industrial structure is seen almost equally important, according to answers by the institutes from Norway and Ireland. </a:t>
            </a:r>
          </a:p>
          <a:p>
            <a:r>
              <a:rPr lang="en-US" dirty="0"/>
              <a:t>Institutes from Switzerland and Sweden also raise the exchange rate as an important factor determining their countries’ competitiveness in the medium run.</a:t>
            </a:r>
            <a:endParaRPr lang="fi-FI" dirty="0"/>
          </a:p>
        </p:txBody>
      </p:sp>
      <p:pic>
        <p:nvPicPr>
          <p:cNvPr id="4" name="Picture 2" descr="P:\atk\logot\Etla\etla_logo_1.jpg">
            <a:extLst>
              <a:ext uri="{FF2B5EF4-FFF2-40B4-BE49-F238E27FC236}">
                <a16:creationId xmlns:a16="http://schemas.microsoft.com/office/drawing/2014/main" id="{4AA63677-4CB3-4213-905B-E02F391F7D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782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59A1-2793-4013-853D-352543AC539E}"/>
              </a:ext>
            </a:extLst>
          </p:cNvPr>
          <p:cNvSpPr>
            <a:spLocks noGrp="1"/>
          </p:cNvSpPr>
          <p:nvPr>
            <p:ph type="title"/>
          </p:nvPr>
        </p:nvSpPr>
        <p:spPr/>
        <p:txBody>
          <a:bodyPr>
            <a:normAutofit/>
          </a:bodyPr>
          <a:lstStyle/>
          <a:p>
            <a:pPr algn="ctr"/>
            <a:r>
              <a:rPr lang="fi-FI" sz="3400" b="1" dirty="0" err="1">
                <a:solidFill>
                  <a:prstClr val="black"/>
                </a:solidFill>
              </a:rPr>
              <a:t>Competitivity</a:t>
            </a:r>
            <a:r>
              <a:rPr lang="fi-FI" sz="3400" b="1" dirty="0">
                <a:solidFill>
                  <a:prstClr val="black"/>
                </a:solidFill>
              </a:rPr>
              <a:t> </a:t>
            </a:r>
            <a:r>
              <a:rPr lang="fi-FI" sz="3400" b="1" dirty="0" err="1">
                <a:solidFill>
                  <a:prstClr val="black"/>
                </a:solidFill>
              </a:rPr>
              <a:t>issues</a:t>
            </a:r>
            <a:endParaRPr lang="fi-FI" sz="3400" b="1" dirty="0"/>
          </a:p>
        </p:txBody>
      </p:sp>
      <p:sp>
        <p:nvSpPr>
          <p:cNvPr id="3" name="Content Placeholder 2">
            <a:extLst>
              <a:ext uri="{FF2B5EF4-FFF2-40B4-BE49-F238E27FC236}">
                <a16:creationId xmlns:a16="http://schemas.microsoft.com/office/drawing/2014/main" id="{59B3F2C0-F266-49A2-932D-D89D5ECC8FE2}"/>
              </a:ext>
            </a:extLst>
          </p:cNvPr>
          <p:cNvSpPr>
            <a:spLocks noGrp="1"/>
          </p:cNvSpPr>
          <p:nvPr>
            <p:ph idx="1"/>
          </p:nvPr>
        </p:nvSpPr>
        <p:spPr/>
        <p:txBody>
          <a:bodyPr>
            <a:normAutofit/>
          </a:bodyPr>
          <a:lstStyle/>
          <a:p>
            <a:r>
              <a:rPr lang="en-US" sz="2400" b="1" dirty="0"/>
              <a:t>Only the institutes from Switzerland, Hungary and Germany think that infrastructure investments in their home countries are sufficient </a:t>
            </a:r>
            <a:r>
              <a:rPr lang="en-US" sz="2400" dirty="0"/>
              <a:t>(sufficient defined here at the scale from 6 to 10). </a:t>
            </a:r>
          </a:p>
          <a:p>
            <a:r>
              <a:rPr lang="en-US" sz="2400" dirty="0"/>
              <a:t>Instead, the institutes from the UK and Norway considered the infrastructure investments in their country being close to completely insufficient. </a:t>
            </a:r>
          </a:p>
          <a:p>
            <a:pPr marL="0" indent="0">
              <a:buNone/>
            </a:pPr>
            <a:r>
              <a:rPr lang="en-US" sz="2400" dirty="0"/>
              <a:t>	- When asked to name the biggest constraint on infrastructure investments, </a:t>
            </a:r>
          </a:p>
          <a:p>
            <a:pPr marL="0" indent="0">
              <a:buNone/>
            </a:pPr>
            <a:r>
              <a:rPr lang="en-US" sz="2400" dirty="0"/>
              <a:t>                the answers ranged from long building procedures to lack of skilled </a:t>
            </a:r>
            <a:r>
              <a:rPr lang="en-US" sz="2400" dirty="0" err="1"/>
              <a:t>labour</a:t>
            </a:r>
            <a:r>
              <a:rPr lang="en-US" sz="2400" dirty="0"/>
              <a:t>, </a:t>
            </a:r>
          </a:p>
          <a:p>
            <a:pPr marL="0" indent="0">
              <a:buNone/>
            </a:pPr>
            <a:r>
              <a:rPr lang="en-US" sz="2400" dirty="0"/>
              <a:t>                public debt issues and </a:t>
            </a:r>
            <a:r>
              <a:rPr lang="en-US" sz="2400" dirty="0" err="1"/>
              <a:t>privatisation</a:t>
            </a:r>
            <a:r>
              <a:rPr lang="en-US" sz="2400" dirty="0"/>
              <a:t>.</a:t>
            </a:r>
            <a:endParaRPr lang="fi-FI" sz="2400" dirty="0"/>
          </a:p>
        </p:txBody>
      </p:sp>
      <p:pic>
        <p:nvPicPr>
          <p:cNvPr id="4" name="Picture 2" descr="P:\atk\logot\Etla\etla_logo_1.jpg">
            <a:extLst>
              <a:ext uri="{FF2B5EF4-FFF2-40B4-BE49-F238E27FC236}">
                <a16:creationId xmlns:a16="http://schemas.microsoft.com/office/drawing/2014/main" id="{A65FB752-CD56-4DF4-A94C-BC05777443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578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7E5F6B-3604-4278-A654-9552C5FA489E}"/>
              </a:ext>
            </a:extLst>
          </p:cNvPr>
          <p:cNvSpPr>
            <a:spLocks noGrp="1"/>
          </p:cNvSpPr>
          <p:nvPr>
            <p:ph type="title"/>
          </p:nvPr>
        </p:nvSpPr>
        <p:spPr>
          <a:xfrm>
            <a:off x="838200" y="500062"/>
            <a:ext cx="10515600" cy="1325563"/>
          </a:xfrm>
        </p:spPr>
        <p:txBody>
          <a:bodyPr>
            <a:normAutofit fontScale="90000"/>
          </a:bodyPr>
          <a:lstStyle/>
          <a:p>
            <a:r>
              <a:rPr lang="en-US" sz="3100" dirty="0"/>
              <a:t>IMF (2014) finds that the stock of public capital has declined significantly relative to output  over the past three decades across advanced and developing economies. </a:t>
            </a:r>
            <a:br>
              <a:rPr lang="en-US" dirty="0"/>
            </a:br>
            <a:endParaRPr lang="fi-FI" dirty="0"/>
          </a:p>
        </p:txBody>
      </p:sp>
      <p:graphicFrame>
        <p:nvGraphicFramePr>
          <p:cNvPr id="6" name="Content Placeholder 5">
            <a:extLst>
              <a:ext uri="{FF2B5EF4-FFF2-40B4-BE49-F238E27FC236}">
                <a16:creationId xmlns:a16="http://schemas.microsoft.com/office/drawing/2014/main" id="{7B518E2A-2977-4B63-8E58-7D457FBC9A88}"/>
              </a:ext>
            </a:extLst>
          </p:cNvPr>
          <p:cNvGraphicFramePr>
            <a:graphicFrameLocks noGrp="1"/>
          </p:cNvGraphicFramePr>
          <p:nvPr>
            <p:ph sz="half" idx="1"/>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a:extLst>
              <a:ext uri="{FF2B5EF4-FFF2-40B4-BE49-F238E27FC236}">
                <a16:creationId xmlns:a16="http://schemas.microsoft.com/office/drawing/2014/main" id="{E0DE0E4D-7E43-404C-9082-BFBED20B8B1D}"/>
              </a:ext>
            </a:extLst>
          </p:cNvPr>
          <p:cNvGraphicFramePr>
            <a:graphicFrameLocks noGrp="1"/>
          </p:cNvGraphicFramePr>
          <p:nvPr>
            <p:ph sz="half" idx="2"/>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descr="P:\atk\logot\Etla\etla_logo_1.jpg">
            <a:extLst>
              <a:ext uri="{FF2B5EF4-FFF2-40B4-BE49-F238E27FC236}">
                <a16:creationId xmlns:a16="http://schemas.microsoft.com/office/drawing/2014/main" id="{7E6C6B54-5CC3-4246-8F0F-1C521F1C600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048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6C3FC4-9D6A-4EC8-8AFD-B6ACA5F5E945}"/>
              </a:ext>
            </a:extLst>
          </p:cNvPr>
          <p:cNvSpPr>
            <a:spLocks noGrp="1"/>
          </p:cNvSpPr>
          <p:nvPr>
            <p:ph type="title"/>
          </p:nvPr>
        </p:nvSpPr>
        <p:spPr/>
        <p:txBody>
          <a:bodyPr>
            <a:normAutofit/>
          </a:bodyPr>
          <a:lstStyle/>
          <a:p>
            <a:pPr algn="ctr"/>
            <a:r>
              <a:rPr lang="fi-FI" sz="3400" b="1" dirty="0" err="1"/>
              <a:t>Competitivity</a:t>
            </a:r>
            <a:r>
              <a:rPr lang="fi-FI" sz="3400" b="1" dirty="0"/>
              <a:t>: </a:t>
            </a:r>
            <a:r>
              <a:rPr lang="fi-FI" sz="3400" b="1" dirty="0" err="1"/>
              <a:t>public</a:t>
            </a:r>
            <a:r>
              <a:rPr lang="fi-FI" sz="3400" b="1" dirty="0"/>
              <a:t> </a:t>
            </a:r>
            <a:r>
              <a:rPr lang="fi-FI" sz="3400" b="1" dirty="0" err="1"/>
              <a:t>investments</a:t>
            </a:r>
            <a:endParaRPr lang="fi-FI" sz="3400" b="1" dirty="0"/>
          </a:p>
        </p:txBody>
      </p:sp>
      <p:sp>
        <p:nvSpPr>
          <p:cNvPr id="6" name="Content Placeholder 5">
            <a:extLst>
              <a:ext uri="{FF2B5EF4-FFF2-40B4-BE49-F238E27FC236}">
                <a16:creationId xmlns:a16="http://schemas.microsoft.com/office/drawing/2014/main" id="{51482A56-E1FB-4DA9-953C-76B9F40F25BF}"/>
              </a:ext>
            </a:extLst>
          </p:cNvPr>
          <p:cNvSpPr>
            <a:spLocks noGrp="1"/>
          </p:cNvSpPr>
          <p:nvPr>
            <p:ph idx="1"/>
          </p:nvPr>
        </p:nvSpPr>
        <p:spPr/>
        <p:txBody>
          <a:bodyPr/>
          <a:lstStyle/>
          <a:p>
            <a:r>
              <a:rPr lang="en-US" dirty="0"/>
              <a:t>It is possible to argue that countries that have under-invested in infrastructure and yet have reasonable, well-defined investment plans, meaning that it can be shown that these could improve potential output, should seize the opportunities provided by low real interest rates. </a:t>
            </a:r>
          </a:p>
          <a:p>
            <a:r>
              <a:rPr lang="en-US" dirty="0"/>
              <a:t>IMF World Economic Outlook (2014)  finds that, for a sample of advanced countries, a one percentage point of GDP increase in public investments could increase GDP by about 0.4 per cent in the same year and by 1.5 per cent after four years. </a:t>
            </a:r>
            <a:endParaRPr lang="fi-FI" dirty="0"/>
          </a:p>
        </p:txBody>
      </p:sp>
      <p:pic>
        <p:nvPicPr>
          <p:cNvPr id="4" name="Picture 2" descr="P:\atk\logot\Etla\etla_logo_1.jpg">
            <a:extLst>
              <a:ext uri="{FF2B5EF4-FFF2-40B4-BE49-F238E27FC236}">
                <a16:creationId xmlns:a16="http://schemas.microsoft.com/office/drawing/2014/main" id="{5E1E4222-0E37-4399-898D-EEF2623244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363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0D7A1-E284-42EC-B522-B3D36E86894F}"/>
              </a:ext>
            </a:extLst>
          </p:cNvPr>
          <p:cNvSpPr>
            <a:spLocks noGrp="1"/>
          </p:cNvSpPr>
          <p:nvPr>
            <p:ph type="title"/>
          </p:nvPr>
        </p:nvSpPr>
        <p:spPr/>
        <p:txBody>
          <a:bodyPr>
            <a:normAutofit/>
          </a:bodyPr>
          <a:lstStyle/>
          <a:p>
            <a:pPr algn="ctr"/>
            <a:r>
              <a:rPr lang="fi-FI" sz="3400" b="1" dirty="0" err="1"/>
              <a:t>Competitivity</a:t>
            </a:r>
            <a:r>
              <a:rPr lang="fi-FI" sz="3400" b="1" dirty="0"/>
              <a:t>: R&amp;D </a:t>
            </a:r>
            <a:r>
              <a:rPr lang="fi-FI" sz="3400" b="1" dirty="0" err="1"/>
              <a:t>activities</a:t>
            </a:r>
            <a:r>
              <a:rPr lang="fi-FI" sz="3400" b="1" dirty="0"/>
              <a:t> and </a:t>
            </a:r>
            <a:r>
              <a:rPr lang="fi-FI" sz="3400" b="1" dirty="0" err="1"/>
              <a:t>demographics</a:t>
            </a:r>
            <a:endParaRPr lang="fi-FI" sz="3400" b="1" dirty="0"/>
          </a:p>
        </p:txBody>
      </p:sp>
      <p:sp>
        <p:nvSpPr>
          <p:cNvPr id="3" name="Content Placeholder 2">
            <a:extLst>
              <a:ext uri="{FF2B5EF4-FFF2-40B4-BE49-F238E27FC236}">
                <a16:creationId xmlns:a16="http://schemas.microsoft.com/office/drawing/2014/main" id="{5B00E45F-E314-4A5A-BCE7-30DF59AE606C}"/>
              </a:ext>
            </a:extLst>
          </p:cNvPr>
          <p:cNvSpPr>
            <a:spLocks noGrp="1"/>
          </p:cNvSpPr>
          <p:nvPr>
            <p:ph idx="1"/>
          </p:nvPr>
        </p:nvSpPr>
        <p:spPr/>
        <p:txBody>
          <a:bodyPr>
            <a:normAutofit fontScale="92500" lnSpcReduction="10000"/>
          </a:bodyPr>
          <a:lstStyle/>
          <a:p>
            <a:r>
              <a:rPr lang="en-US" sz="2400" b="1" dirty="0"/>
              <a:t>Five out of the 13 institutes that answered the questionnaire judge that public involvement in re-search and development (R&amp;D) activities is well </a:t>
            </a:r>
            <a:r>
              <a:rPr lang="en-US" sz="2400" b="1" dirty="0" err="1"/>
              <a:t>organised</a:t>
            </a:r>
            <a:r>
              <a:rPr lang="en-US" sz="2400" b="1" dirty="0"/>
              <a:t> and financially sufficient in their home countries </a:t>
            </a:r>
            <a:r>
              <a:rPr lang="en-US" sz="2400" dirty="0"/>
              <a:t>(scores between 6 and 10). The opposite position – completely insufficient – was taken by institutes from Norway, Greece and Hungary.</a:t>
            </a:r>
          </a:p>
          <a:p>
            <a:endParaRPr lang="en-US" sz="2400" b="1" dirty="0"/>
          </a:p>
          <a:p>
            <a:r>
              <a:rPr lang="en-US" sz="2400" b="1" dirty="0"/>
              <a:t>Six respondents assessed that from the fiscal point of view, their home country is sufficiently prepared to meet the challenge of lower </a:t>
            </a:r>
            <a:r>
              <a:rPr lang="en-US" sz="2400" b="1" dirty="0" err="1"/>
              <a:t>labour</a:t>
            </a:r>
            <a:r>
              <a:rPr lang="en-US" sz="2400" b="1" dirty="0"/>
              <a:t> force growth </a:t>
            </a:r>
            <a:r>
              <a:rPr lang="en-US" sz="2400" dirty="0"/>
              <a:t>(scores between 6 and 10). On the other hand, institutes from Greece and the UK find that their countries are quite unprepared for the demographic challenge. </a:t>
            </a:r>
          </a:p>
          <a:p>
            <a:pPr marL="0" indent="0">
              <a:buNone/>
            </a:pPr>
            <a:r>
              <a:rPr lang="en-US" sz="2400" dirty="0"/>
              <a:t>	- The 2018 Ageing report finds that the EU’s old-age dependency ratio (people </a:t>
            </a:r>
          </a:p>
          <a:p>
            <a:pPr marL="0" indent="0">
              <a:buNone/>
            </a:pPr>
            <a:r>
              <a:rPr lang="en-US" sz="2400" dirty="0"/>
              <a:t>                 aged 65 and above relative to those aged 15 to 64) is expected to increase by </a:t>
            </a:r>
          </a:p>
          <a:p>
            <a:pPr marL="0" indent="0">
              <a:buNone/>
            </a:pPr>
            <a:r>
              <a:rPr lang="en-US" sz="2400" dirty="0"/>
              <a:t>                 21.6 percentage points, from 29.6% in 2016 to 51.2% in 2070. </a:t>
            </a:r>
          </a:p>
          <a:p>
            <a:endParaRPr lang="en-US" dirty="0"/>
          </a:p>
          <a:p>
            <a:endParaRPr lang="fi-FI" dirty="0"/>
          </a:p>
        </p:txBody>
      </p:sp>
      <p:pic>
        <p:nvPicPr>
          <p:cNvPr id="4" name="Picture 2" descr="P:\atk\logot\Etla\etla_logo_1.jpg">
            <a:extLst>
              <a:ext uri="{FF2B5EF4-FFF2-40B4-BE49-F238E27FC236}">
                <a16:creationId xmlns:a16="http://schemas.microsoft.com/office/drawing/2014/main" id="{B20BF931-B05F-454C-B06E-577EABFBCE1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63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1D304-7AF5-4E0E-B6D4-7946786ECC80}"/>
              </a:ext>
            </a:extLst>
          </p:cNvPr>
          <p:cNvSpPr>
            <a:spLocks noGrp="1"/>
          </p:cNvSpPr>
          <p:nvPr>
            <p:ph type="title"/>
          </p:nvPr>
        </p:nvSpPr>
        <p:spPr/>
        <p:txBody>
          <a:bodyPr>
            <a:normAutofit/>
          </a:bodyPr>
          <a:lstStyle/>
          <a:p>
            <a:pPr algn="ctr"/>
            <a:r>
              <a:rPr lang="fi-FI" sz="3400" b="1" dirty="0" err="1"/>
              <a:t>Competitivity</a:t>
            </a:r>
            <a:r>
              <a:rPr lang="fi-FI" sz="3400" b="1" dirty="0"/>
              <a:t>: </a:t>
            </a:r>
            <a:r>
              <a:rPr lang="fi-FI" sz="3400" b="1" dirty="0" err="1"/>
              <a:t>financial</a:t>
            </a:r>
            <a:r>
              <a:rPr lang="fi-FI" sz="3400" b="1" dirty="0"/>
              <a:t> </a:t>
            </a:r>
            <a:r>
              <a:rPr lang="fi-FI" sz="3400" b="1" dirty="0" err="1"/>
              <a:t>system</a:t>
            </a:r>
            <a:endParaRPr lang="fi-FI" sz="3400" b="1" dirty="0"/>
          </a:p>
        </p:txBody>
      </p:sp>
      <p:sp>
        <p:nvSpPr>
          <p:cNvPr id="3" name="Content Placeholder 2">
            <a:extLst>
              <a:ext uri="{FF2B5EF4-FFF2-40B4-BE49-F238E27FC236}">
                <a16:creationId xmlns:a16="http://schemas.microsoft.com/office/drawing/2014/main" id="{3E65A2D0-05E9-42EB-A680-9D2DB7EED69F}"/>
              </a:ext>
            </a:extLst>
          </p:cNvPr>
          <p:cNvSpPr>
            <a:spLocks noGrp="1"/>
          </p:cNvSpPr>
          <p:nvPr>
            <p:ph idx="1"/>
          </p:nvPr>
        </p:nvSpPr>
        <p:spPr/>
        <p:txBody>
          <a:bodyPr>
            <a:normAutofit/>
          </a:bodyPr>
          <a:lstStyle/>
          <a:p>
            <a:r>
              <a:rPr lang="en-US" sz="2400" b="1" dirty="0"/>
              <a:t>Ten respondents assessed that the financial system in their country is relatively stable </a:t>
            </a:r>
            <a:r>
              <a:rPr lang="en-US" sz="2400" dirty="0"/>
              <a:t>(scores between 6 and 10). Worries concerning the stability range from non-performing bank loans to low banking sector profitability, housing prices and renewed euro crisis (combined with a banking crisis). 	</a:t>
            </a:r>
          </a:p>
          <a:p>
            <a:pPr marL="0" indent="0">
              <a:buNone/>
            </a:pPr>
            <a:r>
              <a:rPr lang="en-US" sz="2400" dirty="0"/>
              <a:t>	-  However, none of the institutes judges the current state of the financial </a:t>
            </a:r>
          </a:p>
          <a:p>
            <a:pPr marL="0" indent="0">
              <a:buNone/>
            </a:pPr>
            <a:r>
              <a:rPr lang="en-US" sz="2400" dirty="0"/>
              <a:t>                system in their country particularly unstable.</a:t>
            </a:r>
            <a:endParaRPr lang="fi-FI" sz="2400" dirty="0"/>
          </a:p>
        </p:txBody>
      </p:sp>
      <p:pic>
        <p:nvPicPr>
          <p:cNvPr id="4" name="Picture 2" descr="P:\atk\logot\Etla\etla_logo_1.jpg">
            <a:extLst>
              <a:ext uri="{FF2B5EF4-FFF2-40B4-BE49-F238E27FC236}">
                <a16:creationId xmlns:a16="http://schemas.microsoft.com/office/drawing/2014/main" id="{4C9337A4-20CC-4B9B-8F56-F8090387F24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578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B30A0-E0CE-41D2-9F23-3052653E5F1A}"/>
              </a:ext>
            </a:extLst>
          </p:cNvPr>
          <p:cNvSpPr>
            <a:spLocks noGrp="1"/>
          </p:cNvSpPr>
          <p:nvPr>
            <p:ph type="title"/>
          </p:nvPr>
        </p:nvSpPr>
        <p:spPr/>
        <p:txBody>
          <a:bodyPr>
            <a:normAutofit/>
          </a:bodyPr>
          <a:lstStyle/>
          <a:p>
            <a:pPr algn="ctr"/>
            <a:r>
              <a:rPr lang="fi-FI" sz="3400" dirty="0"/>
              <a:t>EU-</a:t>
            </a:r>
            <a:r>
              <a:rPr lang="fi-FI" sz="3400" dirty="0" err="1"/>
              <a:t>related</a:t>
            </a:r>
            <a:r>
              <a:rPr lang="fi-FI" sz="3400" dirty="0"/>
              <a:t> </a:t>
            </a:r>
            <a:r>
              <a:rPr lang="fi-FI" sz="3400" dirty="0" err="1"/>
              <a:t>questions</a:t>
            </a:r>
            <a:endParaRPr lang="fi-FI" sz="3400" dirty="0"/>
          </a:p>
        </p:txBody>
      </p:sp>
      <p:sp>
        <p:nvSpPr>
          <p:cNvPr id="3" name="Content Placeholder 2">
            <a:extLst>
              <a:ext uri="{FF2B5EF4-FFF2-40B4-BE49-F238E27FC236}">
                <a16:creationId xmlns:a16="http://schemas.microsoft.com/office/drawing/2014/main" id="{3B700902-2F16-43A6-9480-DB584146BE2B}"/>
              </a:ext>
            </a:extLst>
          </p:cNvPr>
          <p:cNvSpPr>
            <a:spLocks noGrp="1"/>
          </p:cNvSpPr>
          <p:nvPr>
            <p:ph idx="1"/>
          </p:nvPr>
        </p:nvSpPr>
        <p:spPr/>
        <p:txBody>
          <a:bodyPr>
            <a:normAutofit/>
          </a:bodyPr>
          <a:lstStyle/>
          <a:p>
            <a:r>
              <a:rPr lang="en-US" sz="2400" b="1" dirty="0"/>
              <a:t>Six out of nine respondents think that the weak economic development in the EU can be associated with the secular stagnation hypothesis </a:t>
            </a:r>
            <a:r>
              <a:rPr lang="en-US" sz="2400" dirty="0"/>
              <a:t>(association defined an answers being ranging between 6 and 10)</a:t>
            </a:r>
          </a:p>
          <a:p>
            <a:pPr marL="0" indent="0">
              <a:buNone/>
            </a:pPr>
            <a:r>
              <a:rPr lang="en-US" sz="2400" dirty="0"/>
              <a:t>	- Interestingly, the weights given for the relevance of the secular stagnation </a:t>
            </a:r>
          </a:p>
          <a:p>
            <a:pPr marL="0" indent="0">
              <a:buNone/>
            </a:pPr>
            <a:r>
              <a:rPr lang="en-US" sz="2400" dirty="0"/>
              <a:t>                hypothesis range between 3 (institute from Germany) and 9 (institute </a:t>
            </a:r>
          </a:p>
          <a:p>
            <a:pPr marL="0" indent="0">
              <a:buNone/>
            </a:pPr>
            <a:r>
              <a:rPr lang="en-US" sz="2400" dirty="0"/>
              <a:t>                from Italy), hence not all institutes share the view of importance of the </a:t>
            </a:r>
          </a:p>
          <a:p>
            <a:pPr marL="0" indent="0">
              <a:buNone/>
            </a:pPr>
            <a:r>
              <a:rPr lang="en-US" sz="2400" dirty="0"/>
              <a:t>                hypothesis. On average, respondents believe in the secular stagnation </a:t>
            </a:r>
          </a:p>
          <a:p>
            <a:pPr marL="0" indent="0">
              <a:buNone/>
            </a:pPr>
            <a:r>
              <a:rPr lang="en-US" sz="2400" dirty="0"/>
              <a:t>                hypothesis with an intensity score of 6.4.</a:t>
            </a:r>
          </a:p>
        </p:txBody>
      </p:sp>
      <p:pic>
        <p:nvPicPr>
          <p:cNvPr id="4" name="Picture 2" descr="P:\atk\logot\Etla\etla_logo_1.jpg">
            <a:extLst>
              <a:ext uri="{FF2B5EF4-FFF2-40B4-BE49-F238E27FC236}">
                <a16:creationId xmlns:a16="http://schemas.microsoft.com/office/drawing/2014/main" id="{E4EFA527-E22C-4408-AD19-96F7D7D195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24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EA437B-E67B-4252-90B5-93D36EFF6B7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85829" y="849801"/>
            <a:ext cx="5040000" cy="4320000"/>
          </a:xfrm>
          <a:prstGeom prst="rect">
            <a:avLst/>
          </a:prstGeom>
          <a:noFill/>
        </p:spPr>
      </p:pic>
      <p:pic>
        <p:nvPicPr>
          <p:cNvPr id="6" name="Picture 5">
            <a:extLst>
              <a:ext uri="{FF2B5EF4-FFF2-40B4-BE49-F238E27FC236}">
                <a16:creationId xmlns:a16="http://schemas.microsoft.com/office/drawing/2014/main" id="{1B99DB7C-48D2-4910-B513-4CB6AAE0B69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66171" y="849801"/>
            <a:ext cx="5040000" cy="4320000"/>
          </a:xfrm>
          <a:prstGeom prst="rect">
            <a:avLst/>
          </a:prstGeom>
          <a:noFill/>
        </p:spPr>
      </p:pic>
      <p:sp>
        <p:nvSpPr>
          <p:cNvPr id="7" name="TextBox 6">
            <a:extLst>
              <a:ext uri="{FF2B5EF4-FFF2-40B4-BE49-F238E27FC236}">
                <a16:creationId xmlns:a16="http://schemas.microsoft.com/office/drawing/2014/main" id="{C5C6F025-C8FB-44AF-8CE3-EDC537A0BDCD}"/>
              </a:ext>
            </a:extLst>
          </p:cNvPr>
          <p:cNvSpPr txBox="1"/>
          <p:nvPr/>
        </p:nvSpPr>
        <p:spPr>
          <a:xfrm>
            <a:off x="2675608" y="231895"/>
            <a:ext cx="6840783" cy="430887"/>
          </a:xfrm>
          <a:prstGeom prst="rect">
            <a:avLst/>
          </a:prstGeom>
          <a:noFill/>
        </p:spPr>
        <p:txBody>
          <a:bodyPr wrap="none" rtlCol="0">
            <a:spAutoFit/>
          </a:bodyPr>
          <a:lstStyle/>
          <a:p>
            <a:r>
              <a:rPr lang="en-GB" sz="2200" b="1" dirty="0"/>
              <a:t>Average growth in 2019-2023 in AIECE member countries</a:t>
            </a:r>
          </a:p>
        </p:txBody>
      </p:sp>
      <p:sp>
        <p:nvSpPr>
          <p:cNvPr id="8" name="TextBox 7">
            <a:extLst>
              <a:ext uri="{FF2B5EF4-FFF2-40B4-BE49-F238E27FC236}">
                <a16:creationId xmlns:a16="http://schemas.microsoft.com/office/drawing/2014/main" id="{F977A894-31D8-4585-BF9E-989AFBEE128E}"/>
              </a:ext>
            </a:extLst>
          </p:cNvPr>
          <p:cNvSpPr txBox="1"/>
          <p:nvPr/>
        </p:nvSpPr>
        <p:spPr>
          <a:xfrm>
            <a:off x="9841929" y="6539178"/>
            <a:ext cx="2330061" cy="276999"/>
          </a:xfrm>
          <a:prstGeom prst="rect">
            <a:avLst/>
          </a:prstGeom>
          <a:noFill/>
        </p:spPr>
        <p:txBody>
          <a:bodyPr wrap="none" rtlCol="0">
            <a:spAutoFit/>
          </a:bodyPr>
          <a:lstStyle/>
          <a:p>
            <a:r>
              <a:rPr lang="en-GB" sz="1200" dirty="0"/>
              <a:t>Sources: AIECE member institutes.</a:t>
            </a:r>
          </a:p>
        </p:txBody>
      </p:sp>
      <p:sp>
        <p:nvSpPr>
          <p:cNvPr id="2" name="TextBox 1">
            <a:extLst>
              <a:ext uri="{FF2B5EF4-FFF2-40B4-BE49-F238E27FC236}">
                <a16:creationId xmlns:a16="http://schemas.microsoft.com/office/drawing/2014/main" id="{54AD415E-1EEF-4AA9-9C2D-B060FC8153CC}"/>
              </a:ext>
            </a:extLst>
          </p:cNvPr>
          <p:cNvSpPr txBox="1"/>
          <p:nvPr/>
        </p:nvSpPr>
        <p:spPr>
          <a:xfrm>
            <a:off x="402022" y="5169801"/>
            <a:ext cx="5356333" cy="1477328"/>
          </a:xfrm>
          <a:prstGeom prst="rect">
            <a:avLst/>
          </a:prstGeom>
          <a:noFill/>
        </p:spPr>
        <p:txBody>
          <a:bodyPr wrap="square" rtlCol="0">
            <a:spAutoFit/>
          </a:bodyPr>
          <a:lstStyle/>
          <a:p>
            <a:pPr marL="285750" indent="-285750">
              <a:buFontTx/>
              <a:buChar char="-"/>
            </a:pPr>
            <a:r>
              <a:rPr lang="en-GB" dirty="0"/>
              <a:t>World GDP growth in 2019-23 as fast as in 2014–18. Growth in global goods exports is expected to pick up. However, GDP growth in the EU to slow down.</a:t>
            </a:r>
          </a:p>
          <a:p>
            <a:pPr marL="285750" indent="-285750">
              <a:buFontTx/>
              <a:buChar char="-"/>
            </a:pPr>
            <a:r>
              <a:rPr lang="en-GB" dirty="0"/>
              <a:t>IT and DE slowest GDP growth; HU and SI fastest.</a:t>
            </a:r>
          </a:p>
          <a:p>
            <a:pPr marL="285750" indent="-285750">
              <a:buFontTx/>
              <a:buChar char="-"/>
            </a:pPr>
            <a:r>
              <a:rPr lang="en-GB" dirty="0"/>
              <a:t>Growth faster in the US. N.B.: demographics.</a:t>
            </a:r>
          </a:p>
        </p:txBody>
      </p:sp>
      <p:sp>
        <p:nvSpPr>
          <p:cNvPr id="10" name="TextBox 9">
            <a:extLst>
              <a:ext uri="{FF2B5EF4-FFF2-40B4-BE49-F238E27FC236}">
                <a16:creationId xmlns:a16="http://schemas.microsoft.com/office/drawing/2014/main" id="{80D610C0-0BCB-43A3-AF7E-365033FC5814}"/>
              </a:ext>
            </a:extLst>
          </p:cNvPr>
          <p:cNvSpPr txBox="1"/>
          <p:nvPr/>
        </p:nvSpPr>
        <p:spPr>
          <a:xfrm>
            <a:off x="6206360" y="5181624"/>
            <a:ext cx="5356333" cy="923330"/>
          </a:xfrm>
          <a:prstGeom prst="rect">
            <a:avLst/>
          </a:prstGeom>
          <a:noFill/>
        </p:spPr>
        <p:txBody>
          <a:bodyPr wrap="square" rtlCol="0">
            <a:spAutoFit/>
          </a:bodyPr>
          <a:lstStyle/>
          <a:p>
            <a:pPr marL="285750" indent="-285750">
              <a:buFontTx/>
              <a:buChar char="-"/>
            </a:pPr>
            <a:r>
              <a:rPr lang="en-GB" dirty="0"/>
              <a:t>Export growth fastest in GR and HU (DK and SI)</a:t>
            </a:r>
          </a:p>
          <a:p>
            <a:pPr marL="285750" indent="-285750">
              <a:buFontTx/>
              <a:buChar char="-"/>
            </a:pPr>
            <a:r>
              <a:rPr lang="en-GB" dirty="0"/>
              <a:t>Exports vs. Imports</a:t>
            </a:r>
          </a:p>
          <a:p>
            <a:pPr marL="285750" indent="-285750">
              <a:buFontTx/>
              <a:buChar char="-"/>
            </a:pPr>
            <a:r>
              <a:rPr lang="en-GB" dirty="0"/>
              <a:t>Expected growth in world trade 2.4 – 3.9%.</a:t>
            </a:r>
          </a:p>
        </p:txBody>
      </p:sp>
      <p:pic>
        <p:nvPicPr>
          <p:cNvPr id="9" name="Picture 2" descr="P:\atk\logot\Etla\etla_logo_1.jpg">
            <a:extLst>
              <a:ext uri="{FF2B5EF4-FFF2-40B4-BE49-F238E27FC236}">
                <a16:creationId xmlns:a16="http://schemas.microsoft.com/office/drawing/2014/main" id="{1AA2B25A-D7E6-407D-942F-8A6B2B28345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240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4466-88E2-4C4B-AF96-7488200297DA}"/>
              </a:ext>
            </a:extLst>
          </p:cNvPr>
          <p:cNvSpPr>
            <a:spLocks noGrp="1"/>
          </p:cNvSpPr>
          <p:nvPr>
            <p:ph type="title"/>
          </p:nvPr>
        </p:nvSpPr>
        <p:spPr/>
        <p:txBody>
          <a:bodyPr>
            <a:normAutofit/>
          </a:bodyPr>
          <a:lstStyle/>
          <a:p>
            <a:pPr algn="ctr"/>
            <a:r>
              <a:rPr lang="fi-FI" sz="3400" b="1" dirty="0"/>
              <a:t>EU-</a:t>
            </a:r>
            <a:r>
              <a:rPr lang="fi-FI" sz="3400" b="1" dirty="0" err="1"/>
              <a:t>related</a:t>
            </a:r>
            <a:r>
              <a:rPr lang="fi-FI" sz="3400" b="1" dirty="0"/>
              <a:t> </a:t>
            </a:r>
            <a:r>
              <a:rPr lang="fi-FI" sz="3400" b="1" dirty="0" err="1"/>
              <a:t>questions</a:t>
            </a:r>
            <a:r>
              <a:rPr lang="fi-FI" sz="3400" b="1" dirty="0"/>
              <a:t>: </a:t>
            </a:r>
            <a:r>
              <a:rPr lang="fi-FI" sz="3400" b="1" dirty="0" err="1"/>
              <a:t>the</a:t>
            </a:r>
            <a:r>
              <a:rPr lang="fi-FI" sz="3400" b="1" dirty="0"/>
              <a:t> </a:t>
            </a:r>
            <a:r>
              <a:rPr lang="fi-FI" sz="3400" b="1" dirty="0" err="1"/>
              <a:t>ECB’s</a:t>
            </a:r>
            <a:r>
              <a:rPr lang="fi-FI" sz="3400" b="1" dirty="0"/>
              <a:t> </a:t>
            </a:r>
            <a:r>
              <a:rPr lang="fi-FI" sz="3400" b="1" dirty="0" err="1"/>
              <a:t>mandate</a:t>
            </a:r>
            <a:endParaRPr lang="fi-FI" sz="3400" b="1" dirty="0"/>
          </a:p>
        </p:txBody>
      </p:sp>
      <p:sp>
        <p:nvSpPr>
          <p:cNvPr id="3" name="Content Placeholder 2">
            <a:extLst>
              <a:ext uri="{FF2B5EF4-FFF2-40B4-BE49-F238E27FC236}">
                <a16:creationId xmlns:a16="http://schemas.microsoft.com/office/drawing/2014/main" id="{AF39F425-BE3D-4682-8BEF-F45623B206F2}"/>
              </a:ext>
            </a:extLst>
          </p:cNvPr>
          <p:cNvSpPr>
            <a:spLocks noGrp="1"/>
          </p:cNvSpPr>
          <p:nvPr>
            <p:ph idx="1"/>
          </p:nvPr>
        </p:nvSpPr>
        <p:spPr>
          <a:xfrm>
            <a:off x="838200" y="1825625"/>
            <a:ext cx="10515600" cy="4351338"/>
          </a:xfrm>
        </p:spPr>
        <p:txBody>
          <a:bodyPr>
            <a:normAutofit fontScale="92500" lnSpcReduction="10000"/>
          </a:bodyPr>
          <a:lstStyle/>
          <a:p>
            <a:r>
              <a:rPr lang="en-US" sz="2400" b="1" dirty="0"/>
              <a:t>Six out of ten respondents assess that the current ECB mandate is appropriate</a:t>
            </a:r>
          </a:p>
          <a:p>
            <a:pPr marL="0" indent="0">
              <a:buNone/>
            </a:pPr>
            <a:r>
              <a:rPr lang="en-US" sz="2400" dirty="0"/>
              <a:t>	- Those respondents that do not share this view comment, for instance, that </a:t>
            </a:r>
          </a:p>
          <a:p>
            <a:pPr marL="0" indent="0">
              <a:buNone/>
            </a:pPr>
            <a:r>
              <a:rPr lang="en-US" sz="2400" dirty="0"/>
              <a:t>                beyond price stability, the ECB's target should include economic growth </a:t>
            </a:r>
          </a:p>
          <a:p>
            <a:pPr marL="0" indent="0">
              <a:buNone/>
            </a:pPr>
            <a:r>
              <a:rPr lang="en-US" sz="2400" dirty="0"/>
              <a:t>                and employment. </a:t>
            </a:r>
          </a:p>
          <a:p>
            <a:pPr marL="0" indent="0">
              <a:buNone/>
            </a:pPr>
            <a:r>
              <a:rPr lang="en-US" sz="2400" dirty="0"/>
              <a:t>	- In addition, one respondent remarks that the current mandate focuses too </a:t>
            </a:r>
          </a:p>
          <a:p>
            <a:pPr marL="0" indent="0">
              <a:buNone/>
            </a:pPr>
            <a:r>
              <a:rPr lang="en-US" sz="2400" dirty="0"/>
              <a:t>                little on imbalances (financial and distribution wise). </a:t>
            </a:r>
          </a:p>
          <a:p>
            <a:r>
              <a:rPr lang="en-US" sz="2400" dirty="0"/>
              <a:t>If not changing the whole mandate, – which is a delicate and complicated issue –, one step ahead could be a reassessment of the monetary policy tool pack available for the ECB – an idea supported for instance by Olli Rehn, candidate for the ECB’s next president. He has also mooted an idea of letting inflation run above its target for a limited period. </a:t>
            </a:r>
          </a:p>
          <a:p>
            <a:r>
              <a:rPr lang="en-US" sz="2400" dirty="0" err="1"/>
              <a:t>Villeroy</a:t>
            </a:r>
            <a:r>
              <a:rPr lang="en-US" sz="2400" dirty="0"/>
              <a:t> de </a:t>
            </a:r>
            <a:r>
              <a:rPr lang="en-US" sz="2400" dirty="0" err="1"/>
              <a:t>Galhau</a:t>
            </a:r>
            <a:r>
              <a:rPr lang="en-US" sz="2400" dirty="0"/>
              <a:t>, governor of the Banque de France, has instead proposed compensating banks for charges associated with negative interest rates. </a:t>
            </a:r>
            <a:endParaRPr lang="fi-FI" sz="2400" dirty="0"/>
          </a:p>
        </p:txBody>
      </p:sp>
      <p:pic>
        <p:nvPicPr>
          <p:cNvPr id="4" name="Picture 2" descr="P:\atk\logot\Etla\etla_logo_1.jpg">
            <a:extLst>
              <a:ext uri="{FF2B5EF4-FFF2-40B4-BE49-F238E27FC236}">
                <a16:creationId xmlns:a16="http://schemas.microsoft.com/office/drawing/2014/main" id="{7E41A701-8E19-4D51-A06A-5B0122246F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657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5129E-0478-4144-849D-58A16E7521AA}"/>
              </a:ext>
            </a:extLst>
          </p:cNvPr>
          <p:cNvSpPr>
            <a:spLocks noGrp="1"/>
          </p:cNvSpPr>
          <p:nvPr>
            <p:ph type="title"/>
          </p:nvPr>
        </p:nvSpPr>
        <p:spPr/>
        <p:txBody>
          <a:bodyPr>
            <a:normAutofit/>
          </a:bodyPr>
          <a:lstStyle/>
          <a:p>
            <a:pPr algn="ctr"/>
            <a:r>
              <a:rPr lang="fi-FI" sz="3400" b="1" dirty="0"/>
              <a:t>EU-</a:t>
            </a:r>
            <a:r>
              <a:rPr lang="fi-FI" sz="3400" b="1" dirty="0" err="1"/>
              <a:t>related</a:t>
            </a:r>
            <a:r>
              <a:rPr lang="fi-FI" sz="3400" b="1" dirty="0"/>
              <a:t> </a:t>
            </a:r>
            <a:r>
              <a:rPr lang="fi-FI" sz="3400" b="1" dirty="0" err="1"/>
              <a:t>questions</a:t>
            </a:r>
            <a:r>
              <a:rPr lang="fi-FI" sz="3400" b="1" dirty="0"/>
              <a:t>: </a:t>
            </a:r>
            <a:r>
              <a:rPr lang="fi-FI" sz="3400" b="1" dirty="0" err="1"/>
              <a:t>fiscal</a:t>
            </a:r>
            <a:r>
              <a:rPr lang="fi-FI" sz="3400" b="1" dirty="0"/>
              <a:t> </a:t>
            </a:r>
            <a:r>
              <a:rPr lang="fi-FI" sz="3400" b="1" dirty="0" err="1"/>
              <a:t>policy</a:t>
            </a:r>
            <a:endParaRPr lang="fi-FI" sz="3400" b="1" dirty="0"/>
          </a:p>
        </p:txBody>
      </p:sp>
      <p:sp>
        <p:nvSpPr>
          <p:cNvPr id="3" name="Content Placeholder 2">
            <a:extLst>
              <a:ext uri="{FF2B5EF4-FFF2-40B4-BE49-F238E27FC236}">
                <a16:creationId xmlns:a16="http://schemas.microsoft.com/office/drawing/2014/main" id="{5C17C691-8E35-4779-A24F-516C2CF31172}"/>
              </a:ext>
            </a:extLst>
          </p:cNvPr>
          <p:cNvSpPr>
            <a:spLocks noGrp="1"/>
          </p:cNvSpPr>
          <p:nvPr>
            <p:ph idx="1"/>
          </p:nvPr>
        </p:nvSpPr>
        <p:spPr/>
        <p:txBody>
          <a:bodyPr>
            <a:normAutofit fontScale="92500"/>
          </a:bodyPr>
          <a:lstStyle/>
          <a:p>
            <a:r>
              <a:rPr lang="en-US" sz="2600" dirty="0"/>
              <a:t>Four out of eight respondents argue that the current fiscal policy stance in the EU is appropriate, whereas three institutes judge that it is too contractionary. Only one institute argues that the current fiscal policy stance is too expansionary. 	</a:t>
            </a:r>
          </a:p>
          <a:p>
            <a:pPr marL="0" indent="0">
              <a:buNone/>
            </a:pPr>
            <a:r>
              <a:rPr lang="en-US" sz="2600" b="1" dirty="0"/>
              <a:t>	- Thus, it is possible to infer that, on average, institutes lean to the </a:t>
            </a:r>
          </a:p>
          <a:p>
            <a:pPr marL="0" indent="0">
              <a:buNone/>
            </a:pPr>
            <a:r>
              <a:rPr lang="en-US" sz="2600" b="1" dirty="0"/>
              <a:t>               view that the fiscal policy stance in the EU is perhaps slightly too </a:t>
            </a:r>
          </a:p>
          <a:p>
            <a:pPr marL="0" indent="0">
              <a:buNone/>
            </a:pPr>
            <a:r>
              <a:rPr lang="en-US" sz="2600" b="1" dirty="0"/>
              <a:t>               contractionary.</a:t>
            </a:r>
          </a:p>
          <a:p>
            <a:r>
              <a:rPr lang="en-US" sz="2600" b="1" dirty="0"/>
              <a:t>Most of the institutes assess that the current fiscal rules in the EU are not appropriate. </a:t>
            </a:r>
            <a:r>
              <a:rPr lang="en-US" sz="2600" dirty="0"/>
              <a:t>However, three out of nine institutes assess that the fiscal rules themselves are well-defined, but it is their implementation, instead, which is the problem while the EU Commission lacks the enforcement ability.</a:t>
            </a:r>
            <a:endParaRPr lang="en-US" dirty="0"/>
          </a:p>
          <a:p>
            <a:pPr marL="457200" lvl="1" indent="0">
              <a:buNone/>
            </a:pPr>
            <a:endParaRPr lang="en-US" dirty="0"/>
          </a:p>
          <a:p>
            <a:pPr marL="457200" lvl="1" indent="0">
              <a:buNone/>
            </a:pPr>
            <a:endParaRPr lang="en-US" dirty="0"/>
          </a:p>
          <a:p>
            <a:pPr marL="457200" lvl="1" indent="0">
              <a:buNone/>
            </a:pPr>
            <a:endParaRPr lang="en-US" dirty="0"/>
          </a:p>
          <a:p>
            <a:pPr lvl="1"/>
            <a:endParaRPr lang="fi-FI" dirty="0"/>
          </a:p>
        </p:txBody>
      </p:sp>
      <p:pic>
        <p:nvPicPr>
          <p:cNvPr id="4" name="Picture 2" descr="P:\atk\logot\Etla\etla_logo_1.jpg">
            <a:extLst>
              <a:ext uri="{FF2B5EF4-FFF2-40B4-BE49-F238E27FC236}">
                <a16:creationId xmlns:a16="http://schemas.microsoft.com/office/drawing/2014/main" id="{EF69F502-22AD-4DBF-A179-55E7CF5F2C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688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F07B3-10D3-4B01-9DD1-2D9DD3F88063}"/>
              </a:ext>
            </a:extLst>
          </p:cNvPr>
          <p:cNvSpPr>
            <a:spLocks noGrp="1"/>
          </p:cNvSpPr>
          <p:nvPr>
            <p:ph type="title"/>
          </p:nvPr>
        </p:nvSpPr>
        <p:spPr>
          <a:xfrm>
            <a:off x="838200" y="365125"/>
            <a:ext cx="10515600" cy="706755"/>
          </a:xfrm>
        </p:spPr>
        <p:txBody>
          <a:bodyPr>
            <a:normAutofit/>
          </a:bodyPr>
          <a:lstStyle/>
          <a:p>
            <a:pPr algn="ctr"/>
            <a:r>
              <a:rPr lang="fi-FI" sz="3400" b="1" dirty="0"/>
              <a:t>EU-</a:t>
            </a:r>
            <a:r>
              <a:rPr lang="fi-FI" sz="3400" b="1" dirty="0" err="1"/>
              <a:t>related</a:t>
            </a:r>
            <a:r>
              <a:rPr lang="fi-FI" sz="3400" b="1" dirty="0"/>
              <a:t> </a:t>
            </a:r>
            <a:r>
              <a:rPr lang="fi-FI" sz="3400" b="1" dirty="0" err="1"/>
              <a:t>questions</a:t>
            </a:r>
            <a:endParaRPr lang="fi-FI" sz="3400" b="1" dirty="0"/>
          </a:p>
        </p:txBody>
      </p:sp>
      <p:sp>
        <p:nvSpPr>
          <p:cNvPr id="3" name="Content Placeholder 2">
            <a:extLst>
              <a:ext uri="{FF2B5EF4-FFF2-40B4-BE49-F238E27FC236}">
                <a16:creationId xmlns:a16="http://schemas.microsoft.com/office/drawing/2014/main" id="{49AC033F-CBFA-46FD-A014-528AD6E75DDA}"/>
              </a:ext>
            </a:extLst>
          </p:cNvPr>
          <p:cNvSpPr>
            <a:spLocks noGrp="1"/>
          </p:cNvSpPr>
          <p:nvPr>
            <p:ph idx="1"/>
          </p:nvPr>
        </p:nvSpPr>
        <p:spPr>
          <a:xfrm>
            <a:off x="406400" y="1219200"/>
            <a:ext cx="11348720" cy="5415280"/>
          </a:xfrm>
        </p:spPr>
        <p:txBody>
          <a:bodyPr>
            <a:noAutofit/>
          </a:bodyPr>
          <a:lstStyle/>
          <a:p>
            <a:r>
              <a:rPr lang="en-GB" sz="2400" dirty="0"/>
              <a:t>To enhance convergence: increase competition in the internal market (average of 6.7, range 1-9), EU-wide investment programmes (6.5 points, range 3-10), use regional policy instruments in the EU budget (6.3 points, range 3-10), harmonising national tax policies (3.6 points, range 1-8). A lot of variation in the responses. </a:t>
            </a:r>
            <a:endParaRPr lang="fi-FI" sz="2400" dirty="0"/>
          </a:p>
          <a:p>
            <a:r>
              <a:rPr lang="en-GB" sz="2400" dirty="0"/>
              <a:t>Probability of a systemic risk in EU financial markets in the medium term: 24 per cent (range 0-40%).</a:t>
            </a:r>
          </a:p>
          <a:p>
            <a:r>
              <a:rPr lang="en-GB" sz="2400" dirty="0"/>
              <a:t>How worrying are asset price bubbles? Score of 6.7 points (range 5-10). So, rather worried.</a:t>
            </a:r>
            <a:endParaRPr lang="fi-FI" sz="2400" dirty="0"/>
          </a:p>
          <a:p>
            <a:r>
              <a:rPr lang="en-GB" sz="2400" dirty="0"/>
              <a:t>Brexit at the end of this year? The answers were ‘all over the place’. Likeliest: A new deal, a further delay, or no deal. Weakest support: revoking Article 50 and Ms May’s deal. </a:t>
            </a:r>
            <a:endParaRPr lang="fi-FI" sz="2400" dirty="0"/>
          </a:p>
          <a:p>
            <a:r>
              <a:rPr lang="en-GB" sz="2400" dirty="0"/>
              <a:t>Will Brexit change member countries’ support for greater cooperation within existing EU institutions. The average of the probabilities: no change (54%), increase (34%), decrease (31%).</a:t>
            </a:r>
            <a:endParaRPr lang="fi-FI" sz="2400" dirty="0"/>
          </a:p>
        </p:txBody>
      </p:sp>
      <p:pic>
        <p:nvPicPr>
          <p:cNvPr id="4" name="Picture 2" descr="P:\atk\logot\Etla\etla_logo_1.jpg">
            <a:extLst>
              <a:ext uri="{FF2B5EF4-FFF2-40B4-BE49-F238E27FC236}">
                <a16:creationId xmlns:a16="http://schemas.microsoft.com/office/drawing/2014/main" id="{24A1494C-65D2-4B86-A49D-3456D4E9816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390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42F806-36F0-468C-A200-66190C4FDC5F}"/>
              </a:ext>
            </a:extLst>
          </p:cNvPr>
          <p:cNvSpPr>
            <a:spLocks noGrp="1"/>
          </p:cNvSpPr>
          <p:nvPr>
            <p:ph idx="1"/>
          </p:nvPr>
        </p:nvSpPr>
        <p:spPr>
          <a:xfrm>
            <a:off x="873760" y="2477452"/>
            <a:ext cx="10515600" cy="1903095"/>
          </a:xfrm>
        </p:spPr>
        <p:txBody>
          <a:bodyPr>
            <a:normAutofit/>
          </a:bodyPr>
          <a:lstStyle/>
          <a:p>
            <a:pPr marL="0" indent="0" algn="ctr">
              <a:buNone/>
            </a:pPr>
            <a:r>
              <a:rPr lang="en-GB" sz="3600" dirty="0"/>
              <a:t>Thank you for your answers and your interest </a:t>
            </a:r>
          </a:p>
        </p:txBody>
      </p:sp>
      <p:pic>
        <p:nvPicPr>
          <p:cNvPr id="4" name="Picture 2" descr="P:\atk\logot\Etla\etla_logo_1.jpg">
            <a:extLst>
              <a:ext uri="{FF2B5EF4-FFF2-40B4-BE49-F238E27FC236}">
                <a16:creationId xmlns:a16="http://schemas.microsoft.com/office/drawing/2014/main" id="{4E7F05C8-8A25-4B66-9D1B-919E4405641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509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D6C7B0-768C-462F-A03B-DB98E1284695}"/>
              </a:ext>
            </a:extLst>
          </p:cNvPr>
          <p:cNvSpPr txBox="1"/>
          <p:nvPr/>
        </p:nvSpPr>
        <p:spPr>
          <a:xfrm>
            <a:off x="2675608" y="312475"/>
            <a:ext cx="6840783" cy="430887"/>
          </a:xfrm>
          <a:prstGeom prst="rect">
            <a:avLst/>
          </a:prstGeom>
          <a:noFill/>
        </p:spPr>
        <p:txBody>
          <a:bodyPr wrap="none" rtlCol="0">
            <a:spAutoFit/>
          </a:bodyPr>
          <a:lstStyle/>
          <a:p>
            <a:r>
              <a:rPr lang="en-GB" sz="2200" b="1" dirty="0"/>
              <a:t>Average growth in 2019-2023 in AIECE member countries</a:t>
            </a:r>
          </a:p>
        </p:txBody>
      </p:sp>
      <p:sp>
        <p:nvSpPr>
          <p:cNvPr id="5" name="TextBox 4">
            <a:extLst>
              <a:ext uri="{FF2B5EF4-FFF2-40B4-BE49-F238E27FC236}">
                <a16:creationId xmlns:a16="http://schemas.microsoft.com/office/drawing/2014/main" id="{A00F75FD-BAA3-4942-BB24-2D541373CB1E}"/>
              </a:ext>
            </a:extLst>
          </p:cNvPr>
          <p:cNvSpPr txBox="1"/>
          <p:nvPr/>
        </p:nvSpPr>
        <p:spPr>
          <a:xfrm>
            <a:off x="9430021" y="6318461"/>
            <a:ext cx="2330061" cy="276999"/>
          </a:xfrm>
          <a:prstGeom prst="rect">
            <a:avLst/>
          </a:prstGeom>
          <a:noFill/>
        </p:spPr>
        <p:txBody>
          <a:bodyPr wrap="none" rtlCol="0">
            <a:spAutoFit/>
          </a:bodyPr>
          <a:lstStyle/>
          <a:p>
            <a:r>
              <a:rPr lang="en-GB" sz="1200" dirty="0"/>
              <a:t>Sources: AIECE member institutes.</a:t>
            </a:r>
          </a:p>
        </p:txBody>
      </p:sp>
      <p:pic>
        <p:nvPicPr>
          <p:cNvPr id="6" name="Picture 5">
            <a:extLst>
              <a:ext uri="{FF2B5EF4-FFF2-40B4-BE49-F238E27FC236}">
                <a16:creationId xmlns:a16="http://schemas.microsoft.com/office/drawing/2014/main" id="{345D2504-47E9-454E-B178-56FBDA21B3E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6255" y="1149016"/>
            <a:ext cx="5040000" cy="4320000"/>
          </a:xfrm>
          <a:prstGeom prst="rect">
            <a:avLst/>
          </a:prstGeom>
          <a:noFill/>
        </p:spPr>
      </p:pic>
      <p:pic>
        <p:nvPicPr>
          <p:cNvPr id="7" name="Picture 6">
            <a:extLst>
              <a:ext uri="{FF2B5EF4-FFF2-40B4-BE49-F238E27FC236}">
                <a16:creationId xmlns:a16="http://schemas.microsoft.com/office/drawing/2014/main" id="{113946AE-4F79-4341-AE04-BFD0C5486B5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515745" y="1149016"/>
            <a:ext cx="5040000" cy="4320000"/>
          </a:xfrm>
          <a:prstGeom prst="rect">
            <a:avLst/>
          </a:prstGeom>
          <a:noFill/>
        </p:spPr>
      </p:pic>
      <p:sp>
        <p:nvSpPr>
          <p:cNvPr id="8" name="TextBox 7">
            <a:extLst>
              <a:ext uri="{FF2B5EF4-FFF2-40B4-BE49-F238E27FC236}">
                <a16:creationId xmlns:a16="http://schemas.microsoft.com/office/drawing/2014/main" id="{F0A48F2A-2A23-4CED-92D4-44FC28AC9FD1}"/>
              </a:ext>
            </a:extLst>
          </p:cNvPr>
          <p:cNvSpPr txBox="1"/>
          <p:nvPr/>
        </p:nvSpPr>
        <p:spPr>
          <a:xfrm>
            <a:off x="381001" y="5533630"/>
            <a:ext cx="5356333" cy="646331"/>
          </a:xfrm>
          <a:prstGeom prst="rect">
            <a:avLst/>
          </a:prstGeom>
          <a:noFill/>
        </p:spPr>
        <p:txBody>
          <a:bodyPr wrap="square" rtlCol="0">
            <a:spAutoFit/>
          </a:bodyPr>
          <a:lstStyle/>
          <a:p>
            <a:pPr marL="285750" indent="-285750">
              <a:buFontTx/>
              <a:buChar char="-"/>
            </a:pPr>
            <a:r>
              <a:rPr lang="en-GB" dirty="0"/>
              <a:t>Private consumption growth in HU, DK, NO, SI, SE.</a:t>
            </a:r>
          </a:p>
          <a:p>
            <a:pPr marL="285750" indent="-285750">
              <a:buFontTx/>
              <a:buChar char="-"/>
            </a:pPr>
            <a:r>
              <a:rPr lang="en-GB" dirty="0"/>
              <a:t>Weak in IT.</a:t>
            </a:r>
          </a:p>
        </p:txBody>
      </p:sp>
      <p:sp>
        <p:nvSpPr>
          <p:cNvPr id="9" name="TextBox 8">
            <a:extLst>
              <a:ext uri="{FF2B5EF4-FFF2-40B4-BE49-F238E27FC236}">
                <a16:creationId xmlns:a16="http://schemas.microsoft.com/office/drawing/2014/main" id="{CDF7FB10-B42B-48AE-9997-2498B26A60C5}"/>
              </a:ext>
            </a:extLst>
          </p:cNvPr>
          <p:cNvSpPr txBox="1"/>
          <p:nvPr/>
        </p:nvSpPr>
        <p:spPr>
          <a:xfrm>
            <a:off x="6279932" y="5533629"/>
            <a:ext cx="5356333" cy="646331"/>
          </a:xfrm>
          <a:prstGeom prst="rect">
            <a:avLst/>
          </a:prstGeom>
          <a:noFill/>
        </p:spPr>
        <p:txBody>
          <a:bodyPr wrap="square" rtlCol="0">
            <a:spAutoFit/>
          </a:bodyPr>
          <a:lstStyle/>
          <a:p>
            <a:pPr marL="285750" indent="-285750">
              <a:buFontTx/>
              <a:buChar char="-"/>
            </a:pPr>
            <a:r>
              <a:rPr lang="en-GB" dirty="0"/>
              <a:t>Investment growth in GR, HU, DK, SI.</a:t>
            </a:r>
          </a:p>
          <a:p>
            <a:pPr marL="285750" indent="-285750">
              <a:buFontTx/>
              <a:buChar char="-"/>
            </a:pPr>
            <a:r>
              <a:rPr lang="en-GB" dirty="0"/>
              <a:t>Weak in IT, SE.</a:t>
            </a:r>
          </a:p>
        </p:txBody>
      </p:sp>
      <p:pic>
        <p:nvPicPr>
          <p:cNvPr id="10" name="Picture 2" descr="P:\atk\logot\Etla\etla_logo_1.jpg">
            <a:extLst>
              <a:ext uri="{FF2B5EF4-FFF2-40B4-BE49-F238E27FC236}">
                <a16:creationId xmlns:a16="http://schemas.microsoft.com/office/drawing/2014/main" id="{D8768B08-E844-4826-9B51-91DC73B8A9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573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D6C7B0-768C-462F-A03B-DB98E1284695}"/>
              </a:ext>
            </a:extLst>
          </p:cNvPr>
          <p:cNvSpPr txBox="1"/>
          <p:nvPr/>
        </p:nvSpPr>
        <p:spPr>
          <a:xfrm>
            <a:off x="2675608" y="247153"/>
            <a:ext cx="6840783" cy="430887"/>
          </a:xfrm>
          <a:prstGeom prst="rect">
            <a:avLst/>
          </a:prstGeom>
          <a:noFill/>
        </p:spPr>
        <p:txBody>
          <a:bodyPr wrap="none" rtlCol="0">
            <a:spAutoFit/>
          </a:bodyPr>
          <a:lstStyle/>
          <a:p>
            <a:r>
              <a:rPr lang="en-GB" sz="2200" b="1" dirty="0"/>
              <a:t>Average growth in 2019-2023 in AIECE member countries</a:t>
            </a:r>
          </a:p>
        </p:txBody>
      </p:sp>
      <p:sp>
        <p:nvSpPr>
          <p:cNvPr id="5" name="TextBox 4">
            <a:extLst>
              <a:ext uri="{FF2B5EF4-FFF2-40B4-BE49-F238E27FC236}">
                <a16:creationId xmlns:a16="http://schemas.microsoft.com/office/drawing/2014/main" id="{A00F75FD-BAA3-4942-BB24-2D541373CB1E}"/>
              </a:ext>
            </a:extLst>
          </p:cNvPr>
          <p:cNvSpPr txBox="1"/>
          <p:nvPr/>
        </p:nvSpPr>
        <p:spPr>
          <a:xfrm>
            <a:off x="9430021" y="6318461"/>
            <a:ext cx="2330061" cy="276999"/>
          </a:xfrm>
          <a:prstGeom prst="rect">
            <a:avLst/>
          </a:prstGeom>
          <a:noFill/>
        </p:spPr>
        <p:txBody>
          <a:bodyPr wrap="none" rtlCol="0">
            <a:spAutoFit/>
          </a:bodyPr>
          <a:lstStyle/>
          <a:p>
            <a:r>
              <a:rPr lang="en-GB" sz="1200" dirty="0"/>
              <a:t>Sources: AIECE member institutes.</a:t>
            </a:r>
          </a:p>
        </p:txBody>
      </p:sp>
      <p:pic>
        <p:nvPicPr>
          <p:cNvPr id="8" name="Picture 7">
            <a:extLst>
              <a:ext uri="{FF2B5EF4-FFF2-40B4-BE49-F238E27FC236}">
                <a16:creationId xmlns:a16="http://schemas.microsoft.com/office/drawing/2014/main" id="{04A805B0-5BD5-4CB1-BB37-013D34D603C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0883" y="945834"/>
            <a:ext cx="5040000" cy="4320000"/>
          </a:xfrm>
          <a:prstGeom prst="rect">
            <a:avLst/>
          </a:prstGeom>
          <a:noFill/>
        </p:spPr>
      </p:pic>
      <p:pic>
        <p:nvPicPr>
          <p:cNvPr id="9" name="Picture 8">
            <a:extLst>
              <a:ext uri="{FF2B5EF4-FFF2-40B4-BE49-F238E27FC236}">
                <a16:creationId xmlns:a16="http://schemas.microsoft.com/office/drawing/2014/main" id="{D1EF4E47-C6F3-4DD8-8D8E-890CF88A772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562648" y="945834"/>
            <a:ext cx="5040000" cy="4320000"/>
          </a:xfrm>
          <a:prstGeom prst="rect">
            <a:avLst/>
          </a:prstGeom>
          <a:noFill/>
        </p:spPr>
      </p:pic>
      <p:sp>
        <p:nvSpPr>
          <p:cNvPr id="6" name="TextBox 5">
            <a:extLst>
              <a:ext uri="{FF2B5EF4-FFF2-40B4-BE49-F238E27FC236}">
                <a16:creationId xmlns:a16="http://schemas.microsoft.com/office/drawing/2014/main" id="{C3A984AA-B264-4E87-8F26-37A86D16F424}"/>
              </a:ext>
            </a:extLst>
          </p:cNvPr>
          <p:cNvSpPr txBox="1"/>
          <p:nvPr/>
        </p:nvSpPr>
        <p:spPr>
          <a:xfrm>
            <a:off x="411218" y="5407505"/>
            <a:ext cx="5356333" cy="369332"/>
          </a:xfrm>
          <a:prstGeom prst="rect">
            <a:avLst/>
          </a:prstGeom>
          <a:noFill/>
        </p:spPr>
        <p:txBody>
          <a:bodyPr wrap="square" rtlCol="0">
            <a:spAutoFit/>
          </a:bodyPr>
          <a:lstStyle/>
          <a:p>
            <a:pPr marL="285750" indent="-285750">
              <a:buFontTx/>
              <a:buChar char="-"/>
            </a:pPr>
            <a:r>
              <a:rPr lang="en-GB" dirty="0"/>
              <a:t>Strong current account in NL, NO, SI.</a:t>
            </a:r>
          </a:p>
        </p:txBody>
      </p:sp>
      <p:sp>
        <p:nvSpPr>
          <p:cNvPr id="7" name="TextBox 6">
            <a:extLst>
              <a:ext uri="{FF2B5EF4-FFF2-40B4-BE49-F238E27FC236}">
                <a16:creationId xmlns:a16="http://schemas.microsoft.com/office/drawing/2014/main" id="{30A5E6B6-9340-43B3-BE65-56DB5156E3A1}"/>
              </a:ext>
            </a:extLst>
          </p:cNvPr>
          <p:cNvSpPr txBox="1"/>
          <p:nvPr/>
        </p:nvSpPr>
        <p:spPr>
          <a:xfrm>
            <a:off x="6562648" y="5407505"/>
            <a:ext cx="5356333" cy="646331"/>
          </a:xfrm>
          <a:prstGeom prst="rect">
            <a:avLst/>
          </a:prstGeom>
          <a:noFill/>
        </p:spPr>
        <p:txBody>
          <a:bodyPr wrap="square" rtlCol="0">
            <a:spAutoFit/>
          </a:bodyPr>
          <a:lstStyle/>
          <a:p>
            <a:pPr marL="285750" indent="-285750">
              <a:buFontTx/>
              <a:buChar char="-"/>
            </a:pPr>
            <a:r>
              <a:rPr lang="en-GB" dirty="0"/>
              <a:t>Price convergence: HU.</a:t>
            </a:r>
          </a:p>
          <a:p>
            <a:pPr marL="285750" indent="-285750">
              <a:buFontTx/>
              <a:buChar char="-"/>
            </a:pPr>
            <a:r>
              <a:rPr lang="en-GB" dirty="0"/>
              <a:t>Weak domestic demand in GR, IT.</a:t>
            </a:r>
          </a:p>
        </p:txBody>
      </p:sp>
      <p:pic>
        <p:nvPicPr>
          <p:cNvPr id="10" name="Picture 2" descr="P:\atk\logot\Etla\etla_logo_1.jpg">
            <a:extLst>
              <a:ext uri="{FF2B5EF4-FFF2-40B4-BE49-F238E27FC236}">
                <a16:creationId xmlns:a16="http://schemas.microsoft.com/office/drawing/2014/main" id="{2CCB4E8F-8469-418E-8FAB-C82CCC1A16E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05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D6C7B0-768C-462F-A03B-DB98E1284695}"/>
              </a:ext>
            </a:extLst>
          </p:cNvPr>
          <p:cNvSpPr txBox="1"/>
          <p:nvPr/>
        </p:nvSpPr>
        <p:spPr>
          <a:xfrm>
            <a:off x="2675608" y="262540"/>
            <a:ext cx="6840783" cy="430887"/>
          </a:xfrm>
          <a:prstGeom prst="rect">
            <a:avLst/>
          </a:prstGeom>
          <a:noFill/>
        </p:spPr>
        <p:txBody>
          <a:bodyPr wrap="none" rtlCol="0">
            <a:spAutoFit/>
          </a:bodyPr>
          <a:lstStyle/>
          <a:p>
            <a:r>
              <a:rPr lang="en-GB" sz="2200" b="1" dirty="0"/>
              <a:t>Average growth in 2019-2023 in AIECE member countries</a:t>
            </a:r>
          </a:p>
        </p:txBody>
      </p:sp>
      <p:sp>
        <p:nvSpPr>
          <p:cNvPr id="5" name="TextBox 4">
            <a:extLst>
              <a:ext uri="{FF2B5EF4-FFF2-40B4-BE49-F238E27FC236}">
                <a16:creationId xmlns:a16="http://schemas.microsoft.com/office/drawing/2014/main" id="{A00F75FD-BAA3-4942-BB24-2D541373CB1E}"/>
              </a:ext>
            </a:extLst>
          </p:cNvPr>
          <p:cNvSpPr txBox="1"/>
          <p:nvPr/>
        </p:nvSpPr>
        <p:spPr>
          <a:xfrm>
            <a:off x="9430021" y="6318461"/>
            <a:ext cx="2330061" cy="276999"/>
          </a:xfrm>
          <a:prstGeom prst="rect">
            <a:avLst/>
          </a:prstGeom>
          <a:noFill/>
        </p:spPr>
        <p:txBody>
          <a:bodyPr wrap="none" rtlCol="0">
            <a:spAutoFit/>
          </a:bodyPr>
          <a:lstStyle/>
          <a:p>
            <a:r>
              <a:rPr lang="en-GB" sz="1200" dirty="0"/>
              <a:t>Sources: AIECE member institutes.</a:t>
            </a:r>
          </a:p>
        </p:txBody>
      </p:sp>
      <p:pic>
        <p:nvPicPr>
          <p:cNvPr id="6" name="Picture 5">
            <a:extLst>
              <a:ext uri="{FF2B5EF4-FFF2-40B4-BE49-F238E27FC236}">
                <a16:creationId xmlns:a16="http://schemas.microsoft.com/office/drawing/2014/main" id="{F1334E2D-B64A-4E93-92CA-A7203F867EB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8251" y="976362"/>
            <a:ext cx="5040000" cy="4320000"/>
          </a:xfrm>
          <a:prstGeom prst="rect">
            <a:avLst/>
          </a:prstGeom>
          <a:noFill/>
        </p:spPr>
      </p:pic>
      <p:pic>
        <p:nvPicPr>
          <p:cNvPr id="7" name="Picture 6">
            <a:extLst>
              <a:ext uri="{FF2B5EF4-FFF2-40B4-BE49-F238E27FC236}">
                <a16:creationId xmlns:a16="http://schemas.microsoft.com/office/drawing/2014/main" id="{FDA2D700-4356-4864-A14D-F6CDA2759D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593751" y="976362"/>
            <a:ext cx="5040000" cy="4320000"/>
          </a:xfrm>
          <a:prstGeom prst="rect">
            <a:avLst/>
          </a:prstGeom>
          <a:noFill/>
        </p:spPr>
      </p:pic>
      <p:sp>
        <p:nvSpPr>
          <p:cNvPr id="8" name="TextBox 7">
            <a:extLst>
              <a:ext uri="{FF2B5EF4-FFF2-40B4-BE49-F238E27FC236}">
                <a16:creationId xmlns:a16="http://schemas.microsoft.com/office/drawing/2014/main" id="{C03ED750-E2BF-4689-A3DB-FA9FD0F33C48}"/>
              </a:ext>
            </a:extLst>
          </p:cNvPr>
          <p:cNvSpPr txBox="1"/>
          <p:nvPr/>
        </p:nvSpPr>
        <p:spPr>
          <a:xfrm>
            <a:off x="307679" y="5395681"/>
            <a:ext cx="5541328" cy="646331"/>
          </a:xfrm>
          <a:prstGeom prst="rect">
            <a:avLst/>
          </a:prstGeom>
          <a:noFill/>
        </p:spPr>
        <p:txBody>
          <a:bodyPr wrap="square" rtlCol="0">
            <a:spAutoFit/>
          </a:bodyPr>
          <a:lstStyle/>
          <a:p>
            <a:pPr marL="285750" indent="-285750">
              <a:buFontTx/>
              <a:buChar char="-"/>
            </a:pPr>
            <a:r>
              <a:rPr lang="en-GB" dirty="0"/>
              <a:t>Continuing high unemployment GR, IT.</a:t>
            </a:r>
          </a:p>
          <a:p>
            <a:pPr marL="285750" indent="-285750">
              <a:buFontTx/>
              <a:buChar char="-"/>
            </a:pPr>
            <a:r>
              <a:rPr lang="en-GB" dirty="0"/>
              <a:t>Relatively high structural unemployment also in FI, SE.</a:t>
            </a:r>
          </a:p>
        </p:txBody>
      </p:sp>
      <p:sp>
        <p:nvSpPr>
          <p:cNvPr id="9" name="TextBox 8">
            <a:extLst>
              <a:ext uri="{FF2B5EF4-FFF2-40B4-BE49-F238E27FC236}">
                <a16:creationId xmlns:a16="http://schemas.microsoft.com/office/drawing/2014/main" id="{ABD58F10-DEB1-434D-B75C-2996EEDBEF30}"/>
              </a:ext>
            </a:extLst>
          </p:cNvPr>
          <p:cNvSpPr txBox="1"/>
          <p:nvPr/>
        </p:nvSpPr>
        <p:spPr>
          <a:xfrm>
            <a:off x="6289379" y="5395681"/>
            <a:ext cx="5541328" cy="369332"/>
          </a:xfrm>
          <a:prstGeom prst="rect">
            <a:avLst/>
          </a:prstGeom>
          <a:noFill/>
        </p:spPr>
        <p:txBody>
          <a:bodyPr wrap="square" rtlCol="0">
            <a:spAutoFit/>
          </a:bodyPr>
          <a:lstStyle/>
          <a:p>
            <a:pPr marL="285750" indent="-285750">
              <a:buFontTx/>
              <a:buChar char="-"/>
            </a:pPr>
            <a:r>
              <a:rPr lang="en-GB" dirty="0"/>
              <a:t>Large public sector deficits in HU, IT, BE, UK</a:t>
            </a:r>
          </a:p>
        </p:txBody>
      </p:sp>
      <p:pic>
        <p:nvPicPr>
          <p:cNvPr id="10" name="Picture 2" descr="P:\atk\logot\Etla\etla_logo_1.jpg">
            <a:extLst>
              <a:ext uri="{FF2B5EF4-FFF2-40B4-BE49-F238E27FC236}">
                <a16:creationId xmlns:a16="http://schemas.microsoft.com/office/drawing/2014/main" id="{207F8DA1-1482-4952-8221-4F402E63321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990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292E0AC1-232E-4028-9D6B-11CCA54CDBCC}"/>
              </a:ext>
            </a:extLst>
          </p:cNvPr>
          <p:cNvGraphicFramePr>
            <a:graphicFrameLocks noGrp="1"/>
          </p:cNvGraphicFramePr>
          <p:nvPr>
            <p:extLst>
              <p:ext uri="{D42A27DB-BD31-4B8C-83A1-F6EECF244321}">
                <p14:modId xmlns:p14="http://schemas.microsoft.com/office/powerpoint/2010/main" val="2959867731"/>
              </p:ext>
            </p:extLst>
          </p:nvPr>
        </p:nvGraphicFramePr>
        <p:xfrm>
          <a:off x="1673262" y="590351"/>
          <a:ext cx="9037982" cy="6096000"/>
        </p:xfrm>
        <a:graphic>
          <a:graphicData uri="http://schemas.openxmlformats.org/drawingml/2006/table">
            <a:tbl>
              <a:tblPr firstRow="1" firstCol="1" bandRow="1">
                <a:tableStyleId>{5C22544A-7EE6-4342-B048-85BDC9FD1C3A}</a:tableStyleId>
              </a:tblPr>
              <a:tblGrid>
                <a:gridCol w="3776796">
                  <a:extLst>
                    <a:ext uri="{9D8B030D-6E8A-4147-A177-3AD203B41FA5}">
                      <a16:colId xmlns:a16="http://schemas.microsoft.com/office/drawing/2014/main" val="2984044527"/>
                    </a:ext>
                  </a:extLst>
                </a:gridCol>
                <a:gridCol w="1527996">
                  <a:extLst>
                    <a:ext uri="{9D8B030D-6E8A-4147-A177-3AD203B41FA5}">
                      <a16:colId xmlns:a16="http://schemas.microsoft.com/office/drawing/2014/main" val="3285171903"/>
                    </a:ext>
                  </a:extLst>
                </a:gridCol>
                <a:gridCol w="1527996">
                  <a:extLst>
                    <a:ext uri="{9D8B030D-6E8A-4147-A177-3AD203B41FA5}">
                      <a16:colId xmlns:a16="http://schemas.microsoft.com/office/drawing/2014/main" val="2481195781"/>
                    </a:ext>
                  </a:extLst>
                </a:gridCol>
                <a:gridCol w="1102597">
                  <a:extLst>
                    <a:ext uri="{9D8B030D-6E8A-4147-A177-3AD203B41FA5}">
                      <a16:colId xmlns:a16="http://schemas.microsoft.com/office/drawing/2014/main" val="210839980"/>
                    </a:ext>
                  </a:extLst>
                </a:gridCol>
                <a:gridCol w="1102597">
                  <a:extLst>
                    <a:ext uri="{9D8B030D-6E8A-4147-A177-3AD203B41FA5}">
                      <a16:colId xmlns:a16="http://schemas.microsoft.com/office/drawing/2014/main" val="246786639"/>
                    </a:ext>
                  </a:extLst>
                </a:gridCol>
              </a:tblGrid>
              <a:tr h="222843">
                <a:tc>
                  <a:txBody>
                    <a:bodyPr/>
                    <a:lstStyle/>
                    <a:p>
                      <a:pPr algn="l">
                        <a:spcAft>
                          <a:spcPts val="0"/>
                        </a:spcAft>
                      </a:pPr>
                      <a:r>
                        <a:rPr lang="en-GB" sz="1600" dirty="0">
                          <a:effectLst/>
                        </a:rPr>
                        <a:t> </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2014 – 2018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2019 – 2023</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Min</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Max</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4010111103"/>
                  </a:ext>
                </a:extLst>
              </a:tr>
              <a:tr h="222843">
                <a:tc>
                  <a:txBody>
                    <a:bodyPr/>
                    <a:lstStyle/>
                    <a:p>
                      <a:pPr algn="l">
                        <a:spcAft>
                          <a:spcPts val="0"/>
                        </a:spcAft>
                      </a:pPr>
                      <a:r>
                        <a:rPr lang="en-GB" sz="1600">
                          <a:effectLst/>
                        </a:rPr>
                        <a:t>GDP (vol.)</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extLst>
                  <a:ext uri="{0D108BD9-81ED-4DB2-BD59-A6C34878D82A}">
                    <a16:rowId xmlns:a16="http://schemas.microsoft.com/office/drawing/2014/main" val="1495026717"/>
                  </a:ext>
                </a:extLst>
              </a:tr>
              <a:tr h="222843">
                <a:tc>
                  <a:txBody>
                    <a:bodyPr/>
                    <a:lstStyle/>
                    <a:p>
                      <a:pPr indent="382270" algn="l">
                        <a:spcAft>
                          <a:spcPts val="0"/>
                        </a:spcAft>
                      </a:pPr>
                      <a:r>
                        <a:rPr lang="en-GB" sz="1600" dirty="0">
                          <a:effectLst/>
                        </a:rPr>
                        <a:t>Euro area</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1.4</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1.2</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834584237"/>
                  </a:ext>
                </a:extLst>
              </a:tr>
              <a:tr h="222843">
                <a:tc>
                  <a:txBody>
                    <a:bodyPr/>
                    <a:lstStyle/>
                    <a:p>
                      <a:pPr indent="382270" algn="l">
                        <a:spcAft>
                          <a:spcPts val="0"/>
                        </a:spcAft>
                      </a:pPr>
                      <a:r>
                        <a:rPr lang="en-GB" sz="1600">
                          <a:effectLst/>
                        </a:rPr>
                        <a:t>EU</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2.1</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1.6</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1.3</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3516932883"/>
                  </a:ext>
                </a:extLst>
              </a:tr>
              <a:tr h="222843">
                <a:tc>
                  <a:txBody>
                    <a:bodyPr/>
                    <a:lstStyle/>
                    <a:p>
                      <a:pPr algn="l">
                        <a:spcAft>
                          <a:spcPts val="0"/>
                        </a:spcAft>
                      </a:pPr>
                      <a:r>
                        <a:rPr lang="en-GB" sz="1600" dirty="0">
                          <a:effectLst/>
                        </a:rPr>
                        <a:t>Private consumption (vol.)</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extLst>
                  <a:ext uri="{0D108BD9-81ED-4DB2-BD59-A6C34878D82A}">
                    <a16:rowId xmlns:a16="http://schemas.microsoft.com/office/drawing/2014/main" val="2053783192"/>
                  </a:ext>
                </a:extLst>
              </a:tr>
              <a:tr h="222843">
                <a:tc>
                  <a:txBody>
                    <a:bodyPr/>
                    <a:lstStyle/>
                    <a:p>
                      <a:pPr indent="382270" algn="l">
                        <a:spcAft>
                          <a:spcPts val="0"/>
                        </a:spcAft>
                      </a:pPr>
                      <a:r>
                        <a:rPr lang="en-GB" sz="1600" dirty="0">
                          <a:effectLst/>
                        </a:rPr>
                        <a:t>Euro area</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1.3</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1.1</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2233252219"/>
                  </a:ext>
                </a:extLst>
              </a:tr>
              <a:tr h="222843">
                <a:tc>
                  <a:txBody>
                    <a:bodyPr/>
                    <a:lstStyle/>
                    <a:p>
                      <a:pPr indent="382270" algn="l">
                        <a:spcAft>
                          <a:spcPts val="0"/>
                        </a:spcAft>
                      </a:pPr>
                      <a:r>
                        <a:rPr lang="en-GB" sz="1600">
                          <a:effectLst/>
                        </a:rPr>
                        <a:t>EU</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1.7</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1.6</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142757948"/>
                  </a:ext>
                </a:extLst>
              </a:tr>
              <a:tr h="222843">
                <a:tc>
                  <a:txBody>
                    <a:bodyPr/>
                    <a:lstStyle/>
                    <a:p>
                      <a:pPr algn="l">
                        <a:spcAft>
                          <a:spcPts val="0"/>
                        </a:spcAft>
                      </a:pPr>
                      <a:r>
                        <a:rPr lang="en-GB" sz="1600" dirty="0">
                          <a:effectLst/>
                        </a:rPr>
                        <a:t>Public consumption (vol.)</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extLst>
                  <a:ext uri="{0D108BD9-81ED-4DB2-BD59-A6C34878D82A}">
                    <a16:rowId xmlns:a16="http://schemas.microsoft.com/office/drawing/2014/main" val="4015709086"/>
                  </a:ext>
                </a:extLst>
              </a:tr>
              <a:tr h="222843">
                <a:tc>
                  <a:txBody>
                    <a:bodyPr/>
                    <a:lstStyle/>
                    <a:p>
                      <a:pPr indent="382270" algn="l">
                        <a:spcAft>
                          <a:spcPts val="0"/>
                        </a:spcAft>
                      </a:pPr>
                      <a:r>
                        <a:rPr lang="en-GB" sz="1600">
                          <a:effectLst/>
                        </a:rPr>
                        <a:t>Euro area</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1.2</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1.2</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0.9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4032004124"/>
                  </a:ext>
                </a:extLst>
              </a:tr>
              <a:tr h="222843">
                <a:tc>
                  <a:txBody>
                    <a:bodyPr/>
                    <a:lstStyle/>
                    <a:p>
                      <a:pPr indent="382270" algn="l">
                        <a:spcAft>
                          <a:spcPts val="0"/>
                        </a:spcAft>
                      </a:pPr>
                      <a:r>
                        <a:rPr lang="en-GB" sz="1600">
                          <a:effectLst/>
                        </a:rPr>
                        <a:t>EU</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1.2</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1.2</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1.3</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3669343128"/>
                  </a:ext>
                </a:extLst>
              </a:tr>
              <a:tr h="222843">
                <a:tc>
                  <a:txBody>
                    <a:bodyPr/>
                    <a:lstStyle/>
                    <a:p>
                      <a:pPr algn="l">
                        <a:spcAft>
                          <a:spcPts val="0"/>
                        </a:spcAft>
                      </a:pPr>
                      <a:r>
                        <a:rPr lang="en-GB" sz="1600">
                          <a:effectLst/>
                        </a:rPr>
                        <a:t>Gross fixed investment (vol.)</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extLst>
                  <a:ext uri="{0D108BD9-81ED-4DB2-BD59-A6C34878D82A}">
                    <a16:rowId xmlns:a16="http://schemas.microsoft.com/office/drawing/2014/main" val="1300588628"/>
                  </a:ext>
                </a:extLst>
              </a:tr>
              <a:tr h="222843">
                <a:tc>
                  <a:txBody>
                    <a:bodyPr/>
                    <a:lstStyle/>
                    <a:p>
                      <a:pPr indent="382270" algn="l">
                        <a:spcAft>
                          <a:spcPts val="0"/>
                        </a:spcAft>
                      </a:pPr>
                      <a:r>
                        <a:rPr lang="en-GB" sz="1600">
                          <a:effectLst/>
                        </a:rPr>
                        <a:t>Euro area</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3.3</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2.3</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13886767"/>
                  </a:ext>
                </a:extLst>
              </a:tr>
              <a:tr h="222843">
                <a:tc>
                  <a:txBody>
                    <a:bodyPr/>
                    <a:lstStyle/>
                    <a:p>
                      <a:pPr indent="382270" algn="l">
                        <a:spcAft>
                          <a:spcPts val="0"/>
                        </a:spcAft>
                      </a:pPr>
                      <a:r>
                        <a:rPr lang="en-GB" sz="1600">
                          <a:effectLst/>
                        </a:rPr>
                        <a:t>EU</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3.4</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3.0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1674397148"/>
                  </a:ext>
                </a:extLst>
              </a:tr>
              <a:tr h="222843">
                <a:tc>
                  <a:txBody>
                    <a:bodyPr/>
                    <a:lstStyle/>
                    <a:p>
                      <a:pPr algn="l">
                        <a:spcAft>
                          <a:spcPts val="0"/>
                        </a:spcAft>
                      </a:pPr>
                      <a:r>
                        <a:rPr lang="en-GB" sz="1600">
                          <a:effectLst/>
                        </a:rPr>
                        <a:t>Exports of goods and services (vol.)</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extLst>
                  <a:ext uri="{0D108BD9-81ED-4DB2-BD59-A6C34878D82A}">
                    <a16:rowId xmlns:a16="http://schemas.microsoft.com/office/drawing/2014/main" val="2243535483"/>
                  </a:ext>
                </a:extLst>
              </a:tr>
              <a:tr h="222843">
                <a:tc>
                  <a:txBody>
                    <a:bodyPr/>
                    <a:lstStyle/>
                    <a:p>
                      <a:pPr indent="382270" algn="l">
                        <a:spcAft>
                          <a:spcPts val="0"/>
                        </a:spcAft>
                      </a:pPr>
                      <a:r>
                        <a:rPr lang="en-GB" sz="1600">
                          <a:effectLst/>
                        </a:rPr>
                        <a:t>Euro area</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4.5</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2.4</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4.0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710979740"/>
                  </a:ext>
                </a:extLst>
              </a:tr>
              <a:tr h="222843">
                <a:tc>
                  <a:txBody>
                    <a:bodyPr/>
                    <a:lstStyle/>
                    <a:p>
                      <a:pPr indent="382270" algn="l">
                        <a:spcAft>
                          <a:spcPts val="0"/>
                        </a:spcAft>
                      </a:pPr>
                      <a:r>
                        <a:rPr lang="en-GB" sz="1600">
                          <a:effectLst/>
                        </a:rPr>
                        <a:t>EU</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4.5</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3.5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4.5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2827678495"/>
                  </a:ext>
                </a:extLst>
              </a:tr>
              <a:tr h="222843">
                <a:tc>
                  <a:txBody>
                    <a:bodyPr/>
                    <a:lstStyle/>
                    <a:p>
                      <a:pPr algn="l">
                        <a:spcAft>
                          <a:spcPts val="0"/>
                        </a:spcAft>
                      </a:pPr>
                      <a:r>
                        <a:rPr lang="en-GB" sz="1600">
                          <a:effectLst/>
                        </a:rPr>
                        <a:t>Imports of goods and services (vol.)</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extLst>
                  <a:ext uri="{0D108BD9-81ED-4DB2-BD59-A6C34878D82A}">
                    <a16:rowId xmlns:a16="http://schemas.microsoft.com/office/drawing/2014/main" val="3779335782"/>
                  </a:ext>
                </a:extLst>
              </a:tr>
              <a:tr h="222843">
                <a:tc>
                  <a:txBody>
                    <a:bodyPr/>
                    <a:lstStyle/>
                    <a:p>
                      <a:pPr indent="382270" algn="l">
                        <a:spcAft>
                          <a:spcPts val="0"/>
                        </a:spcAft>
                      </a:pPr>
                      <a:r>
                        <a:rPr lang="en-GB" sz="1600">
                          <a:effectLst/>
                        </a:rPr>
                        <a:t>Euro area</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4.7</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3.1</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4.0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2694811017"/>
                  </a:ext>
                </a:extLst>
              </a:tr>
              <a:tr h="222843">
                <a:tc>
                  <a:txBody>
                    <a:bodyPr/>
                    <a:lstStyle/>
                    <a:p>
                      <a:pPr indent="382270" algn="l">
                        <a:spcAft>
                          <a:spcPts val="0"/>
                        </a:spcAft>
                      </a:pPr>
                      <a:r>
                        <a:rPr lang="en-GB" sz="1600">
                          <a:effectLst/>
                        </a:rPr>
                        <a:t>EU</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4.8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3.6</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2.5</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4.5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2094429072"/>
                  </a:ext>
                </a:extLst>
              </a:tr>
              <a:tr h="222843">
                <a:tc>
                  <a:txBody>
                    <a:bodyPr/>
                    <a:lstStyle/>
                    <a:p>
                      <a:pPr algn="l">
                        <a:spcAft>
                          <a:spcPts val="0"/>
                        </a:spcAft>
                      </a:pPr>
                      <a:r>
                        <a:rPr lang="en-GB" sz="1600">
                          <a:effectLst/>
                        </a:rPr>
                        <a:t>HICP (Consumer price inflation)</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extLst>
                  <a:ext uri="{0D108BD9-81ED-4DB2-BD59-A6C34878D82A}">
                    <a16:rowId xmlns:a16="http://schemas.microsoft.com/office/drawing/2014/main" val="1897812026"/>
                  </a:ext>
                </a:extLst>
              </a:tr>
              <a:tr h="222843">
                <a:tc>
                  <a:txBody>
                    <a:bodyPr/>
                    <a:lstStyle/>
                    <a:p>
                      <a:pPr indent="382270" algn="l">
                        <a:spcAft>
                          <a:spcPts val="0"/>
                        </a:spcAft>
                      </a:pPr>
                      <a:r>
                        <a:rPr lang="en-GB" sz="1600">
                          <a:effectLst/>
                        </a:rPr>
                        <a:t>Euro area</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0.8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1.7</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1.5</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478042767"/>
                  </a:ext>
                </a:extLst>
              </a:tr>
              <a:tr h="222843">
                <a:tc>
                  <a:txBody>
                    <a:bodyPr/>
                    <a:lstStyle/>
                    <a:p>
                      <a:pPr indent="382270" algn="l">
                        <a:spcAft>
                          <a:spcPts val="0"/>
                        </a:spcAft>
                      </a:pPr>
                      <a:r>
                        <a:rPr lang="en-GB" sz="1600">
                          <a:effectLst/>
                        </a:rPr>
                        <a:t>EU</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0.9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1.7</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2.7</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2395913437"/>
                  </a:ext>
                </a:extLst>
              </a:tr>
              <a:tr h="222843">
                <a:tc>
                  <a:txBody>
                    <a:bodyPr/>
                    <a:lstStyle/>
                    <a:p>
                      <a:pPr algn="l">
                        <a:spcAft>
                          <a:spcPts val="0"/>
                        </a:spcAft>
                      </a:pPr>
                      <a:r>
                        <a:rPr lang="en-GB" sz="1600">
                          <a:effectLst/>
                        </a:rPr>
                        <a:t>Unemployment rate</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9887" marR="49887" marT="0" marB="0" anchor="b"/>
                </a:tc>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9887" marR="49887" marT="0" marB="0" anchor="b"/>
                </a:tc>
                <a:extLst>
                  <a:ext uri="{0D108BD9-81ED-4DB2-BD59-A6C34878D82A}">
                    <a16:rowId xmlns:a16="http://schemas.microsoft.com/office/drawing/2014/main" val="413032876"/>
                  </a:ext>
                </a:extLst>
              </a:tr>
              <a:tr h="222843">
                <a:tc>
                  <a:txBody>
                    <a:bodyPr/>
                    <a:lstStyle/>
                    <a:p>
                      <a:pPr indent="382270" algn="l">
                        <a:spcAft>
                          <a:spcPts val="0"/>
                        </a:spcAft>
                      </a:pPr>
                      <a:r>
                        <a:rPr lang="en-GB" sz="1600">
                          <a:effectLst/>
                        </a:rPr>
                        <a:t>Euro area</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10.0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7.5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6.5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8.0</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3382943084"/>
                  </a:ext>
                </a:extLst>
              </a:tr>
              <a:tr h="222843">
                <a:tc>
                  <a:txBody>
                    <a:bodyPr/>
                    <a:lstStyle/>
                    <a:p>
                      <a:pPr indent="382270" algn="l">
                        <a:spcAft>
                          <a:spcPts val="0"/>
                        </a:spcAft>
                      </a:pPr>
                      <a:r>
                        <a:rPr lang="en-GB" sz="1600">
                          <a:effectLst/>
                        </a:rPr>
                        <a:t>EU</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8.2</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6.5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a:effectLst/>
                        </a:rPr>
                        <a:t>5.4</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tc>
                  <a:txBody>
                    <a:bodyPr/>
                    <a:lstStyle/>
                    <a:p>
                      <a:pPr algn="ctr">
                        <a:spcAft>
                          <a:spcPts val="0"/>
                        </a:spcAft>
                      </a:pPr>
                      <a:r>
                        <a:rPr lang="en-GB" sz="1600" dirty="0">
                          <a:effectLst/>
                        </a:rPr>
                        <a:t>7.0</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887" marR="49887" marT="0" marB="0" anchor="b"/>
                </a:tc>
                <a:extLst>
                  <a:ext uri="{0D108BD9-81ED-4DB2-BD59-A6C34878D82A}">
                    <a16:rowId xmlns:a16="http://schemas.microsoft.com/office/drawing/2014/main" val="4279191744"/>
                  </a:ext>
                </a:extLst>
              </a:tr>
            </a:tbl>
          </a:graphicData>
        </a:graphic>
      </p:graphicFrame>
      <p:sp>
        <p:nvSpPr>
          <p:cNvPr id="11" name="Arrow: Down 10">
            <a:extLst>
              <a:ext uri="{FF2B5EF4-FFF2-40B4-BE49-F238E27FC236}">
                <a16:creationId xmlns:a16="http://schemas.microsoft.com/office/drawing/2014/main" id="{33288D70-BF77-4FD3-BEE1-E4B5959CC45A}"/>
              </a:ext>
            </a:extLst>
          </p:cNvPr>
          <p:cNvSpPr/>
          <p:nvPr/>
        </p:nvSpPr>
        <p:spPr>
          <a:xfrm>
            <a:off x="935015" y="3224465"/>
            <a:ext cx="210389" cy="41388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6" name="Arrow: Down 15">
            <a:extLst>
              <a:ext uri="{FF2B5EF4-FFF2-40B4-BE49-F238E27FC236}">
                <a16:creationId xmlns:a16="http://schemas.microsoft.com/office/drawing/2014/main" id="{49FCC23F-4213-4C31-9667-70591AB73476}"/>
              </a:ext>
            </a:extLst>
          </p:cNvPr>
          <p:cNvSpPr/>
          <p:nvPr/>
        </p:nvSpPr>
        <p:spPr>
          <a:xfrm>
            <a:off x="935015" y="1743692"/>
            <a:ext cx="210389" cy="413886"/>
          </a:xfrm>
          <a:prstGeom prst="downArrow">
            <a:avLst/>
          </a:prstGeom>
          <a:solidFill>
            <a:srgbClr val="FF00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0" name="Arrow: Down 19">
            <a:extLst>
              <a:ext uri="{FF2B5EF4-FFF2-40B4-BE49-F238E27FC236}">
                <a16:creationId xmlns:a16="http://schemas.microsoft.com/office/drawing/2014/main" id="{57A97097-5735-453D-883A-FA9416532674}"/>
              </a:ext>
            </a:extLst>
          </p:cNvPr>
          <p:cNvSpPr/>
          <p:nvPr/>
        </p:nvSpPr>
        <p:spPr>
          <a:xfrm>
            <a:off x="935015" y="1090691"/>
            <a:ext cx="210389" cy="413886"/>
          </a:xfrm>
          <a:prstGeom prst="downArrow">
            <a:avLst/>
          </a:prstGeom>
          <a:solidFill>
            <a:srgbClr val="FF00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2" name="TextBox 11">
            <a:extLst>
              <a:ext uri="{FF2B5EF4-FFF2-40B4-BE49-F238E27FC236}">
                <a16:creationId xmlns:a16="http://schemas.microsoft.com/office/drawing/2014/main" id="{A7130E15-6F74-4B73-8EFE-ABA1007474E5}"/>
              </a:ext>
            </a:extLst>
          </p:cNvPr>
          <p:cNvSpPr txBox="1"/>
          <p:nvPr/>
        </p:nvSpPr>
        <p:spPr>
          <a:xfrm>
            <a:off x="476282" y="128686"/>
            <a:ext cx="1068404" cy="923330"/>
          </a:xfrm>
          <a:prstGeom prst="rect">
            <a:avLst/>
          </a:prstGeom>
          <a:noFill/>
        </p:spPr>
        <p:txBody>
          <a:bodyPr wrap="square" rtlCol="0">
            <a:spAutoFit/>
          </a:bodyPr>
          <a:lstStyle/>
          <a:p>
            <a:pPr algn="ctr"/>
            <a:r>
              <a:rPr lang="fi-FI" dirty="0"/>
              <a:t>Next 5 y</a:t>
            </a:r>
          </a:p>
          <a:p>
            <a:pPr algn="ctr"/>
            <a:r>
              <a:rPr lang="fi-FI" dirty="0" err="1"/>
              <a:t>relative</a:t>
            </a:r>
            <a:r>
              <a:rPr lang="fi-FI" dirty="0"/>
              <a:t> </a:t>
            </a:r>
          </a:p>
          <a:p>
            <a:pPr algn="ctr"/>
            <a:r>
              <a:rPr lang="fi-FI" dirty="0"/>
              <a:t>to </a:t>
            </a:r>
            <a:r>
              <a:rPr lang="fi-FI" dirty="0" err="1"/>
              <a:t>last</a:t>
            </a:r>
            <a:r>
              <a:rPr lang="fi-FI" dirty="0"/>
              <a:t> 5</a:t>
            </a:r>
          </a:p>
        </p:txBody>
      </p:sp>
      <p:sp>
        <p:nvSpPr>
          <p:cNvPr id="21" name="Arrow: Down 20">
            <a:extLst>
              <a:ext uri="{FF2B5EF4-FFF2-40B4-BE49-F238E27FC236}">
                <a16:creationId xmlns:a16="http://schemas.microsoft.com/office/drawing/2014/main" id="{2EC8BAEF-5BDE-45BD-A800-E620BF005293}"/>
              </a:ext>
            </a:extLst>
          </p:cNvPr>
          <p:cNvSpPr/>
          <p:nvPr/>
        </p:nvSpPr>
        <p:spPr>
          <a:xfrm flipV="1">
            <a:off x="935015" y="5353423"/>
            <a:ext cx="210389" cy="41388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2" name="Arrow: Down 21">
            <a:extLst>
              <a:ext uri="{FF2B5EF4-FFF2-40B4-BE49-F238E27FC236}">
                <a16:creationId xmlns:a16="http://schemas.microsoft.com/office/drawing/2014/main" id="{F0A31DBB-7982-4055-B35A-F8BB6A3C2E7C}"/>
              </a:ext>
            </a:extLst>
          </p:cNvPr>
          <p:cNvSpPr/>
          <p:nvPr/>
        </p:nvSpPr>
        <p:spPr>
          <a:xfrm>
            <a:off x="935015" y="6100813"/>
            <a:ext cx="210389" cy="41388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3" name="TextBox 22">
            <a:extLst>
              <a:ext uri="{FF2B5EF4-FFF2-40B4-BE49-F238E27FC236}">
                <a16:creationId xmlns:a16="http://schemas.microsoft.com/office/drawing/2014/main" id="{CDF83030-F878-4A92-90A6-D716A6F5C1C8}"/>
              </a:ext>
            </a:extLst>
          </p:cNvPr>
          <p:cNvSpPr txBox="1"/>
          <p:nvPr/>
        </p:nvSpPr>
        <p:spPr>
          <a:xfrm>
            <a:off x="4930369" y="67523"/>
            <a:ext cx="2523768" cy="430887"/>
          </a:xfrm>
          <a:prstGeom prst="rect">
            <a:avLst/>
          </a:prstGeom>
          <a:noFill/>
        </p:spPr>
        <p:txBody>
          <a:bodyPr wrap="none" rtlCol="0">
            <a:spAutoFit/>
          </a:bodyPr>
          <a:lstStyle/>
          <a:p>
            <a:r>
              <a:rPr lang="en-GB" sz="2200" b="1" dirty="0"/>
              <a:t>Forecasts for the EU</a:t>
            </a:r>
          </a:p>
        </p:txBody>
      </p:sp>
      <p:pic>
        <p:nvPicPr>
          <p:cNvPr id="13" name="Picture 2" descr="P:\atk\logot\Etla\etla_logo_1.jpg">
            <a:extLst>
              <a:ext uri="{FF2B5EF4-FFF2-40B4-BE49-F238E27FC236}">
                <a16:creationId xmlns:a16="http://schemas.microsoft.com/office/drawing/2014/main" id="{08C2D7A2-A473-4AAF-932E-01AD272A668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91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A37BAC8-EEBB-4F17-9D8C-149A7F95D49E}"/>
              </a:ext>
            </a:extLst>
          </p:cNvPr>
          <p:cNvGraphicFramePr>
            <a:graphicFrameLocks noGrp="1"/>
          </p:cNvGraphicFramePr>
          <p:nvPr>
            <p:extLst>
              <p:ext uri="{D42A27DB-BD31-4B8C-83A1-F6EECF244321}">
                <p14:modId xmlns:p14="http://schemas.microsoft.com/office/powerpoint/2010/main" val="1101863862"/>
              </p:ext>
            </p:extLst>
          </p:nvPr>
        </p:nvGraphicFramePr>
        <p:xfrm>
          <a:off x="2483149" y="582328"/>
          <a:ext cx="7225702" cy="1950720"/>
        </p:xfrm>
        <a:graphic>
          <a:graphicData uri="http://schemas.openxmlformats.org/drawingml/2006/table">
            <a:tbl>
              <a:tblPr firstRow="1" firstCol="1" bandRow="1">
                <a:tableStyleId>{5C22544A-7EE6-4342-B048-85BDC9FD1C3A}</a:tableStyleId>
              </a:tblPr>
              <a:tblGrid>
                <a:gridCol w="2477537">
                  <a:extLst>
                    <a:ext uri="{9D8B030D-6E8A-4147-A177-3AD203B41FA5}">
                      <a16:colId xmlns:a16="http://schemas.microsoft.com/office/drawing/2014/main" val="2296542553"/>
                    </a:ext>
                  </a:extLst>
                </a:gridCol>
                <a:gridCol w="1073150">
                  <a:extLst>
                    <a:ext uri="{9D8B030D-6E8A-4147-A177-3AD203B41FA5}">
                      <a16:colId xmlns:a16="http://schemas.microsoft.com/office/drawing/2014/main" val="2713749882"/>
                    </a:ext>
                  </a:extLst>
                </a:gridCol>
                <a:gridCol w="735003">
                  <a:extLst>
                    <a:ext uri="{9D8B030D-6E8A-4147-A177-3AD203B41FA5}">
                      <a16:colId xmlns:a16="http://schemas.microsoft.com/office/drawing/2014/main" val="3007313700"/>
                    </a:ext>
                  </a:extLst>
                </a:gridCol>
                <a:gridCol w="735003">
                  <a:extLst>
                    <a:ext uri="{9D8B030D-6E8A-4147-A177-3AD203B41FA5}">
                      <a16:colId xmlns:a16="http://schemas.microsoft.com/office/drawing/2014/main" val="2921019074"/>
                    </a:ext>
                  </a:extLst>
                </a:gridCol>
                <a:gridCol w="735003">
                  <a:extLst>
                    <a:ext uri="{9D8B030D-6E8A-4147-A177-3AD203B41FA5}">
                      <a16:colId xmlns:a16="http://schemas.microsoft.com/office/drawing/2014/main" val="2671479650"/>
                    </a:ext>
                  </a:extLst>
                </a:gridCol>
                <a:gridCol w="735003">
                  <a:extLst>
                    <a:ext uri="{9D8B030D-6E8A-4147-A177-3AD203B41FA5}">
                      <a16:colId xmlns:a16="http://schemas.microsoft.com/office/drawing/2014/main" val="1432547769"/>
                    </a:ext>
                  </a:extLst>
                </a:gridCol>
                <a:gridCol w="735003">
                  <a:extLst>
                    <a:ext uri="{9D8B030D-6E8A-4147-A177-3AD203B41FA5}">
                      <a16:colId xmlns:a16="http://schemas.microsoft.com/office/drawing/2014/main" val="1617935005"/>
                    </a:ext>
                  </a:extLst>
                </a:gridCol>
              </a:tblGrid>
              <a:tr h="182880">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l">
                        <a:spcAft>
                          <a:spcPts val="0"/>
                        </a:spcAft>
                      </a:pPr>
                      <a:r>
                        <a:rPr lang="en-GB" sz="1600" dirty="0">
                          <a:effectLst/>
                        </a:rPr>
                        <a:t>2014- 2018</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dirty="0">
                          <a:effectLst/>
                        </a:rPr>
                        <a:t>2019</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2020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2021</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dirty="0">
                          <a:effectLst/>
                        </a:rPr>
                        <a:t>2022</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2023</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642838278"/>
                  </a:ext>
                </a:extLst>
              </a:tr>
              <a:tr h="198120">
                <a:tc>
                  <a:txBody>
                    <a:bodyPr/>
                    <a:lstStyle/>
                    <a:p>
                      <a:pPr algn="l">
                        <a:spcAft>
                          <a:spcPts val="0"/>
                        </a:spcAft>
                      </a:pPr>
                      <a:r>
                        <a:rPr lang="en-GB" sz="1600" dirty="0">
                          <a:effectLst/>
                        </a:rPr>
                        <a:t>Brent, USD per barrel</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64.9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65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66</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66</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68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n-GB" sz="1600">
                          <a:effectLst/>
                        </a:rPr>
                        <a:t>70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43568254"/>
                  </a:ext>
                </a:extLst>
              </a:tr>
              <a:tr h="182880">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955322316"/>
                  </a:ext>
                </a:extLst>
              </a:tr>
              <a:tr h="182880">
                <a:tc>
                  <a:txBody>
                    <a:bodyPr/>
                    <a:lstStyle/>
                    <a:p>
                      <a:pPr algn="l">
                        <a:spcAft>
                          <a:spcPts val="0"/>
                        </a:spcAft>
                      </a:pPr>
                      <a:r>
                        <a:rPr lang="en-GB" sz="1600" dirty="0">
                          <a:effectLst/>
                        </a:rPr>
                        <a:t>Central bank policy rates, %</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l">
                        <a:spcAft>
                          <a:spcPts val="0"/>
                        </a:spcAft>
                      </a:pPr>
                      <a:r>
                        <a:rPr lang="en-GB" sz="1600" dirty="0">
                          <a:effectLst/>
                        </a:rPr>
                        <a:t> </a:t>
                      </a:r>
                      <a:endParaRPr lang="fi-FI" sz="1600" dirty="0">
                        <a:effectLst/>
                        <a:latin typeface="Times New Roman" panose="02020603050405020304" pitchFamily="18" charset="0"/>
                        <a:ea typeface="+mn-ea"/>
                        <a:cs typeface="Times New Roman" panose="02020603050405020304" pitchFamily="18" charset="0"/>
                      </a:endParaRPr>
                    </a:p>
                  </a:txBody>
                  <a:tcPr marL="44450" marR="44450" marT="0" marB="0" anchor="ctr">
                    <a:solidFill>
                      <a:schemeClr val="accent1"/>
                    </a:solidFill>
                  </a:tcPr>
                </a:tc>
                <a:tc>
                  <a:txBody>
                    <a:bodyPr/>
                    <a:lstStyle/>
                    <a:p>
                      <a:pPr algn="ctr">
                        <a:spcAft>
                          <a:spcPts val="0"/>
                        </a:spcAft>
                      </a:pPr>
                      <a:r>
                        <a:rPr lang="en-GB" sz="1600" b="1" kern="1200" dirty="0">
                          <a:solidFill>
                            <a:schemeClr val="lt1"/>
                          </a:solidFill>
                          <a:effectLst/>
                          <a:latin typeface="+mn-lt"/>
                          <a:ea typeface="+mn-ea"/>
                          <a:cs typeface="+mn-cs"/>
                        </a:rPr>
                        <a:t>2019</a:t>
                      </a:r>
                      <a:endParaRPr lang="fi-FI" sz="1600" b="1" kern="1200" dirty="0">
                        <a:solidFill>
                          <a:schemeClr val="lt1"/>
                        </a:solidFill>
                        <a:effectLst/>
                        <a:latin typeface="+mn-lt"/>
                        <a:ea typeface="+mn-ea"/>
                        <a:cs typeface="+mn-cs"/>
                      </a:endParaRPr>
                    </a:p>
                  </a:txBody>
                  <a:tcPr marL="44450" marR="44450" marT="0" marB="0" anchor="ctr">
                    <a:solidFill>
                      <a:schemeClr val="accent1"/>
                    </a:solidFill>
                  </a:tcPr>
                </a:tc>
                <a:tc>
                  <a:txBody>
                    <a:bodyPr/>
                    <a:lstStyle/>
                    <a:p>
                      <a:pPr algn="ctr">
                        <a:spcAft>
                          <a:spcPts val="0"/>
                        </a:spcAft>
                      </a:pPr>
                      <a:r>
                        <a:rPr lang="en-GB" sz="1600" b="1" kern="1200" dirty="0">
                          <a:solidFill>
                            <a:schemeClr val="lt1"/>
                          </a:solidFill>
                          <a:effectLst/>
                          <a:latin typeface="+mn-lt"/>
                          <a:ea typeface="+mn-ea"/>
                          <a:cs typeface="+mn-cs"/>
                        </a:rPr>
                        <a:t>2020</a:t>
                      </a:r>
                      <a:endParaRPr lang="fi-FI" sz="1600" b="1" kern="1200" dirty="0">
                        <a:solidFill>
                          <a:schemeClr val="lt1"/>
                        </a:solidFill>
                        <a:effectLst/>
                        <a:latin typeface="+mn-lt"/>
                        <a:ea typeface="+mn-ea"/>
                        <a:cs typeface="+mn-cs"/>
                      </a:endParaRPr>
                    </a:p>
                  </a:txBody>
                  <a:tcPr marL="44450" marR="44450" marT="0" marB="0" anchor="ctr">
                    <a:solidFill>
                      <a:schemeClr val="accent1"/>
                    </a:solidFill>
                  </a:tcPr>
                </a:tc>
                <a:tc>
                  <a:txBody>
                    <a:bodyPr/>
                    <a:lstStyle/>
                    <a:p>
                      <a:pPr algn="ctr">
                        <a:spcAft>
                          <a:spcPts val="0"/>
                        </a:spcAft>
                      </a:pPr>
                      <a:r>
                        <a:rPr lang="en-GB" sz="1600" b="1" kern="1200" dirty="0">
                          <a:solidFill>
                            <a:schemeClr val="lt1"/>
                          </a:solidFill>
                          <a:effectLst/>
                          <a:latin typeface="+mn-lt"/>
                          <a:ea typeface="+mn-ea"/>
                          <a:cs typeface="+mn-cs"/>
                        </a:rPr>
                        <a:t>2021</a:t>
                      </a:r>
                      <a:endParaRPr lang="fi-FI" sz="1600" b="1" kern="1200" dirty="0">
                        <a:solidFill>
                          <a:schemeClr val="lt1"/>
                        </a:solidFill>
                        <a:effectLst/>
                        <a:latin typeface="+mn-lt"/>
                        <a:ea typeface="+mn-ea"/>
                        <a:cs typeface="+mn-cs"/>
                      </a:endParaRPr>
                    </a:p>
                  </a:txBody>
                  <a:tcPr marL="44450" marR="44450" marT="0" marB="0" anchor="ctr">
                    <a:solidFill>
                      <a:schemeClr val="accent1"/>
                    </a:solidFill>
                  </a:tcPr>
                </a:tc>
                <a:tc>
                  <a:txBody>
                    <a:bodyPr/>
                    <a:lstStyle/>
                    <a:p>
                      <a:pPr algn="ctr">
                        <a:spcAft>
                          <a:spcPts val="0"/>
                        </a:spcAft>
                      </a:pPr>
                      <a:r>
                        <a:rPr lang="en-GB" sz="1600" b="1" kern="1200" dirty="0">
                          <a:solidFill>
                            <a:schemeClr val="lt1"/>
                          </a:solidFill>
                          <a:effectLst/>
                          <a:latin typeface="+mn-lt"/>
                          <a:ea typeface="+mn-ea"/>
                          <a:cs typeface="+mn-cs"/>
                        </a:rPr>
                        <a:t>2022</a:t>
                      </a:r>
                      <a:endParaRPr lang="fi-FI" sz="1600" b="1" kern="1200" dirty="0">
                        <a:solidFill>
                          <a:schemeClr val="lt1"/>
                        </a:solidFill>
                        <a:effectLst/>
                        <a:latin typeface="+mn-lt"/>
                        <a:ea typeface="+mn-ea"/>
                        <a:cs typeface="+mn-cs"/>
                      </a:endParaRPr>
                    </a:p>
                  </a:txBody>
                  <a:tcPr marL="44450" marR="44450" marT="0" marB="0" anchor="ctr">
                    <a:solidFill>
                      <a:schemeClr val="accent1"/>
                    </a:solidFill>
                  </a:tcPr>
                </a:tc>
                <a:tc>
                  <a:txBody>
                    <a:bodyPr/>
                    <a:lstStyle/>
                    <a:p>
                      <a:pPr algn="ctr">
                        <a:spcAft>
                          <a:spcPts val="0"/>
                        </a:spcAft>
                      </a:pPr>
                      <a:r>
                        <a:rPr lang="en-GB" sz="1600" b="1" kern="1200" dirty="0">
                          <a:solidFill>
                            <a:schemeClr val="lt1"/>
                          </a:solidFill>
                          <a:effectLst/>
                          <a:latin typeface="+mn-lt"/>
                          <a:ea typeface="+mn-ea"/>
                          <a:cs typeface="+mn-cs"/>
                        </a:rPr>
                        <a:t>2023</a:t>
                      </a:r>
                      <a:endParaRPr lang="fi-FI" sz="1600" b="1" kern="1200" dirty="0">
                        <a:solidFill>
                          <a:schemeClr val="lt1"/>
                        </a:solidFill>
                        <a:effectLst/>
                        <a:latin typeface="+mn-lt"/>
                        <a:ea typeface="+mn-ea"/>
                        <a:cs typeface="+mn-cs"/>
                      </a:endParaRPr>
                    </a:p>
                  </a:txBody>
                  <a:tcPr marL="44450" marR="44450" marT="0" marB="0" anchor="ctr">
                    <a:solidFill>
                      <a:schemeClr val="accent1"/>
                    </a:solidFill>
                  </a:tcPr>
                </a:tc>
                <a:extLst>
                  <a:ext uri="{0D108BD9-81ED-4DB2-BD59-A6C34878D82A}">
                    <a16:rowId xmlns:a16="http://schemas.microsoft.com/office/drawing/2014/main" val="1523297197"/>
                  </a:ext>
                </a:extLst>
              </a:tr>
              <a:tr h="198120">
                <a:tc>
                  <a:txBody>
                    <a:bodyPr/>
                    <a:lstStyle/>
                    <a:p>
                      <a:pPr algn="l">
                        <a:spcAft>
                          <a:spcPts val="0"/>
                        </a:spcAft>
                      </a:pPr>
                      <a:r>
                        <a:rPr lang="en-GB" sz="1600">
                          <a:effectLst/>
                        </a:rPr>
                        <a:t>   - Euro area</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0.0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0.1</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0.4</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0.7</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1.0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241022"/>
                  </a:ext>
                </a:extLst>
              </a:tr>
              <a:tr h="198120">
                <a:tc>
                  <a:txBody>
                    <a:bodyPr/>
                    <a:lstStyle/>
                    <a:p>
                      <a:pPr algn="l">
                        <a:spcAft>
                          <a:spcPts val="0"/>
                        </a:spcAft>
                      </a:pPr>
                      <a:r>
                        <a:rPr lang="en-GB" sz="1600">
                          <a:effectLst/>
                        </a:rPr>
                        <a:t>   - USA</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2.6</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2.5</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2.6</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2.8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2.9</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25268220"/>
                  </a:ext>
                </a:extLst>
              </a:tr>
              <a:tr h="198120">
                <a:tc>
                  <a:txBody>
                    <a:bodyPr/>
                    <a:lstStyle/>
                    <a:p>
                      <a:pPr algn="l">
                        <a:spcAft>
                          <a:spcPts val="0"/>
                        </a:spcAft>
                      </a:pPr>
                      <a:r>
                        <a:rPr lang="en-GB" sz="1600">
                          <a:effectLst/>
                        </a:rPr>
                        <a:t>   - Japan</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endParaRPr lang="fi-FI" sz="16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fi-FI" sz="1600" dirty="0">
                          <a:effectLst/>
                        </a:rPr>
                        <a:t>-0.1</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dirty="0">
                          <a:effectLst/>
                        </a:rPr>
                        <a:t>-0.1</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dirty="0">
                          <a:effectLst/>
                        </a:rPr>
                        <a:t>0.0</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dirty="0">
                          <a:effectLst/>
                        </a:rPr>
                        <a:t>0.0</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0.2</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30015690"/>
                  </a:ext>
                </a:extLst>
              </a:tr>
              <a:tr h="198120">
                <a:tc>
                  <a:txBody>
                    <a:bodyPr/>
                    <a:lstStyle/>
                    <a:p>
                      <a:pPr algn="l">
                        <a:spcAft>
                          <a:spcPts val="0"/>
                        </a:spcAft>
                      </a:pPr>
                      <a:r>
                        <a:rPr lang="en-GB" sz="1600">
                          <a:effectLst/>
                        </a:rPr>
                        <a:t>   - UK</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endParaRPr lang="fi-FI" sz="160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fi-FI" sz="1600" dirty="0">
                          <a:effectLst/>
                        </a:rPr>
                        <a:t>0.8</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0.8</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a:effectLst/>
                        </a:rPr>
                        <a:t>1.0</a:t>
                      </a:r>
                      <a:endParaRPr lang="fi-FI"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dirty="0">
                          <a:effectLst/>
                        </a:rPr>
                        <a:t>1.2</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fi-FI" sz="1600" dirty="0">
                          <a:effectLst/>
                        </a:rPr>
                        <a:t>1.4</a:t>
                      </a:r>
                      <a:endParaRPr lang="fi-FI"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43055334"/>
                  </a:ext>
                </a:extLst>
              </a:tr>
            </a:tbl>
          </a:graphicData>
        </a:graphic>
      </p:graphicFrame>
      <p:sp>
        <p:nvSpPr>
          <p:cNvPr id="5" name="TextBox 4">
            <a:extLst>
              <a:ext uri="{FF2B5EF4-FFF2-40B4-BE49-F238E27FC236}">
                <a16:creationId xmlns:a16="http://schemas.microsoft.com/office/drawing/2014/main" id="{73A119F7-5BF4-4944-A807-9C22C054841B}"/>
              </a:ext>
            </a:extLst>
          </p:cNvPr>
          <p:cNvSpPr txBox="1"/>
          <p:nvPr/>
        </p:nvSpPr>
        <p:spPr>
          <a:xfrm>
            <a:off x="4647270" y="96399"/>
            <a:ext cx="2897460" cy="430887"/>
          </a:xfrm>
          <a:prstGeom prst="rect">
            <a:avLst/>
          </a:prstGeom>
          <a:noFill/>
        </p:spPr>
        <p:txBody>
          <a:bodyPr wrap="none" rtlCol="0">
            <a:spAutoFit/>
          </a:bodyPr>
          <a:lstStyle/>
          <a:p>
            <a:r>
              <a:rPr lang="en-GB" sz="2200" b="1" dirty="0"/>
              <a:t>Crude oil &amp; policy rates</a:t>
            </a:r>
          </a:p>
        </p:txBody>
      </p:sp>
      <p:pic>
        <p:nvPicPr>
          <p:cNvPr id="6" name="Picture 5">
            <a:extLst>
              <a:ext uri="{FF2B5EF4-FFF2-40B4-BE49-F238E27FC236}">
                <a16:creationId xmlns:a16="http://schemas.microsoft.com/office/drawing/2014/main" id="{47D19CE9-3DE0-4BDF-A7FE-D9B225556FB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97754" y="2842662"/>
            <a:ext cx="3960000" cy="3600000"/>
          </a:xfrm>
          <a:prstGeom prst="rect">
            <a:avLst/>
          </a:prstGeom>
          <a:noFill/>
        </p:spPr>
      </p:pic>
      <p:pic>
        <p:nvPicPr>
          <p:cNvPr id="7" name="Picture 6">
            <a:extLst>
              <a:ext uri="{FF2B5EF4-FFF2-40B4-BE49-F238E27FC236}">
                <a16:creationId xmlns:a16="http://schemas.microsoft.com/office/drawing/2014/main" id="{24D079D8-1E8E-4699-82ED-1A1190C9F1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34247" y="2842662"/>
            <a:ext cx="3960000" cy="3600000"/>
          </a:xfrm>
          <a:prstGeom prst="rect">
            <a:avLst/>
          </a:prstGeom>
          <a:noFill/>
        </p:spPr>
      </p:pic>
      <p:pic>
        <p:nvPicPr>
          <p:cNvPr id="8" name="Picture 2" descr="P:\atk\logot\Etla\etla_logo_1.jpg">
            <a:extLst>
              <a:ext uri="{FF2B5EF4-FFF2-40B4-BE49-F238E27FC236}">
                <a16:creationId xmlns:a16="http://schemas.microsoft.com/office/drawing/2014/main" id="{02D37B31-0077-4366-8D01-126A27EACDD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14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57E79-91AD-419C-A137-DD2B1CFB88BA}"/>
              </a:ext>
            </a:extLst>
          </p:cNvPr>
          <p:cNvSpPr>
            <a:spLocks noGrp="1"/>
          </p:cNvSpPr>
          <p:nvPr>
            <p:ph type="title"/>
          </p:nvPr>
        </p:nvSpPr>
        <p:spPr>
          <a:xfrm>
            <a:off x="1381760" y="354965"/>
            <a:ext cx="9611360" cy="1036955"/>
          </a:xfrm>
        </p:spPr>
        <p:txBody>
          <a:bodyPr>
            <a:noAutofit/>
          </a:bodyPr>
          <a:lstStyle/>
          <a:p>
            <a:pPr algn="ctr"/>
            <a:r>
              <a:rPr lang="en-US" sz="3400" b="1" dirty="0"/>
              <a:t>Country questions: </a:t>
            </a:r>
            <a:r>
              <a:rPr lang="en-US" sz="3400" dirty="0"/>
              <a:t>Fiscal policy measures </a:t>
            </a:r>
            <a:br>
              <a:rPr lang="en-US" sz="3400" dirty="0"/>
            </a:br>
            <a:r>
              <a:rPr lang="en-US" sz="3400" dirty="0"/>
              <a:t>to improve growth in the next five years</a:t>
            </a:r>
            <a:endParaRPr lang="fi-FI" sz="3400" dirty="0"/>
          </a:p>
        </p:txBody>
      </p:sp>
      <p:sp>
        <p:nvSpPr>
          <p:cNvPr id="3" name="Content Placeholder 2">
            <a:extLst>
              <a:ext uri="{FF2B5EF4-FFF2-40B4-BE49-F238E27FC236}">
                <a16:creationId xmlns:a16="http://schemas.microsoft.com/office/drawing/2014/main" id="{266FF5E3-08E7-44A6-90DE-7DD9FC8249F0}"/>
              </a:ext>
            </a:extLst>
          </p:cNvPr>
          <p:cNvSpPr>
            <a:spLocks noGrp="1"/>
          </p:cNvSpPr>
          <p:nvPr>
            <p:ph idx="1"/>
          </p:nvPr>
        </p:nvSpPr>
        <p:spPr/>
        <p:txBody>
          <a:bodyPr>
            <a:normAutofit/>
          </a:bodyPr>
          <a:lstStyle/>
          <a:p>
            <a:r>
              <a:rPr lang="en-US" sz="2400" dirty="0"/>
              <a:t>According to respondents, authorities have taken some decisions to improve growth in the next five years in the AIECE member countries</a:t>
            </a:r>
          </a:p>
          <a:p>
            <a:pPr marL="0" indent="0">
              <a:buNone/>
            </a:pPr>
            <a:r>
              <a:rPr lang="en-US" sz="2400" dirty="0"/>
              <a:t>	- lowering unit labor cost with a competitiveness pact (Finland)</a:t>
            </a:r>
          </a:p>
          <a:p>
            <a:pPr marL="0" indent="0">
              <a:buNone/>
            </a:pPr>
            <a:r>
              <a:rPr lang="en-US" sz="2400" dirty="0"/>
              <a:t>	- citizenship income (Italy)</a:t>
            </a:r>
          </a:p>
          <a:p>
            <a:pPr marL="0" indent="0">
              <a:buNone/>
            </a:pPr>
            <a:r>
              <a:rPr lang="en-US" sz="2400" dirty="0"/>
              <a:t>	- higher social spending and higher wages in the public sector (Slovenia) </a:t>
            </a:r>
          </a:p>
          <a:p>
            <a:pPr marL="0" indent="0">
              <a:buNone/>
            </a:pPr>
            <a:r>
              <a:rPr lang="en-US" sz="2400" dirty="0"/>
              <a:t>	- tax cuts and outlay increases (the </a:t>
            </a:r>
            <a:r>
              <a:rPr lang="en-US" sz="2400" dirty="0" err="1"/>
              <a:t>Nertherlands</a:t>
            </a:r>
            <a:r>
              <a:rPr lang="en-US" sz="2400" dirty="0"/>
              <a:t>) </a:t>
            </a:r>
          </a:p>
          <a:p>
            <a:pPr marL="0" indent="0">
              <a:buNone/>
            </a:pPr>
            <a:r>
              <a:rPr lang="en-US" sz="2400" dirty="0"/>
              <a:t>	- higher spending, in particular on health service (the UK) </a:t>
            </a:r>
          </a:p>
          <a:p>
            <a:pPr marL="0" indent="0">
              <a:buNone/>
            </a:pPr>
            <a:r>
              <a:rPr lang="en-US" sz="2400" dirty="0"/>
              <a:t>	- automatic inflation adjustment of income tax thresholds (Germany)</a:t>
            </a:r>
          </a:p>
          <a:p>
            <a:pPr marL="0" indent="0">
              <a:buNone/>
            </a:pPr>
            <a:r>
              <a:rPr lang="en-US" sz="2400" dirty="0"/>
              <a:t>	- tax cuts  (Norway)</a:t>
            </a:r>
            <a:endParaRPr lang="fi-FI" sz="2400" dirty="0"/>
          </a:p>
        </p:txBody>
      </p:sp>
      <p:pic>
        <p:nvPicPr>
          <p:cNvPr id="4" name="Picture 2" descr="P:\atk\logot\Etla\etla_logo_1.jpg">
            <a:extLst>
              <a:ext uri="{FF2B5EF4-FFF2-40B4-BE49-F238E27FC236}">
                <a16:creationId xmlns:a16="http://schemas.microsoft.com/office/drawing/2014/main" id="{8FDEF729-DA81-447A-8648-366B5A9C7E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920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0E71-C3EF-4B03-B0E2-A1E20B1AE351}"/>
              </a:ext>
            </a:extLst>
          </p:cNvPr>
          <p:cNvSpPr>
            <a:spLocks noGrp="1"/>
          </p:cNvSpPr>
          <p:nvPr>
            <p:ph type="title"/>
          </p:nvPr>
        </p:nvSpPr>
        <p:spPr/>
        <p:txBody>
          <a:bodyPr>
            <a:normAutofit/>
          </a:bodyPr>
          <a:lstStyle/>
          <a:p>
            <a:pPr algn="ctr"/>
            <a:r>
              <a:rPr lang="en-US" sz="3400" b="1" dirty="0"/>
              <a:t>Structural policy measures to improve growth </a:t>
            </a:r>
            <a:br>
              <a:rPr lang="en-US" sz="3400" b="1" dirty="0"/>
            </a:br>
            <a:r>
              <a:rPr lang="en-US" sz="3400" b="1" dirty="0"/>
              <a:t>in the next five years in the AIECE member countries</a:t>
            </a:r>
            <a:endParaRPr lang="fi-FI" sz="3400" b="1" dirty="0"/>
          </a:p>
        </p:txBody>
      </p:sp>
      <p:sp>
        <p:nvSpPr>
          <p:cNvPr id="3" name="Content Placeholder 2">
            <a:extLst>
              <a:ext uri="{FF2B5EF4-FFF2-40B4-BE49-F238E27FC236}">
                <a16:creationId xmlns:a16="http://schemas.microsoft.com/office/drawing/2014/main" id="{5C7EA593-F3E2-4BC5-9FE9-609333A5D4D2}"/>
              </a:ext>
            </a:extLst>
          </p:cNvPr>
          <p:cNvSpPr>
            <a:spLocks noGrp="1"/>
          </p:cNvSpPr>
          <p:nvPr>
            <p:ph idx="1"/>
          </p:nvPr>
        </p:nvSpPr>
        <p:spPr/>
        <p:txBody>
          <a:bodyPr>
            <a:normAutofit/>
          </a:bodyPr>
          <a:lstStyle/>
          <a:p>
            <a:r>
              <a:rPr lang="fi-FI" sz="2400" dirty="0"/>
              <a:t>On </a:t>
            </a:r>
            <a:r>
              <a:rPr lang="fi-FI" sz="2400" dirty="0" err="1"/>
              <a:t>tructural</a:t>
            </a:r>
            <a:r>
              <a:rPr lang="fi-FI" sz="2400" dirty="0"/>
              <a:t> </a:t>
            </a:r>
            <a:r>
              <a:rPr lang="fi-FI" sz="2400" dirty="0" err="1"/>
              <a:t>policy</a:t>
            </a:r>
            <a:r>
              <a:rPr lang="fi-FI" sz="2400" dirty="0"/>
              <a:t> </a:t>
            </a:r>
            <a:r>
              <a:rPr lang="fi-FI" sz="2400" dirty="0" err="1"/>
              <a:t>measures</a:t>
            </a:r>
            <a:endParaRPr lang="fi-FI" sz="2400" dirty="0"/>
          </a:p>
          <a:p>
            <a:pPr marL="0" indent="0">
              <a:buNone/>
            </a:pPr>
            <a:r>
              <a:rPr lang="fi-FI" sz="2400" dirty="0"/>
              <a:t>	- A </a:t>
            </a:r>
            <a:r>
              <a:rPr lang="en-US" sz="2400" dirty="0"/>
              <a:t>pension reform, implemented already in 2015 (Finland)</a:t>
            </a:r>
          </a:p>
          <a:p>
            <a:pPr marL="0" indent="0">
              <a:buNone/>
            </a:pPr>
            <a:r>
              <a:rPr lang="en-US" sz="2400" dirty="0"/>
              <a:t>	-  </a:t>
            </a:r>
            <a:r>
              <a:rPr lang="en-US" sz="2400" dirty="0" err="1"/>
              <a:t>privatisation</a:t>
            </a:r>
            <a:r>
              <a:rPr lang="en-US" sz="2400" dirty="0"/>
              <a:t> and </a:t>
            </a:r>
            <a:r>
              <a:rPr lang="en-US" sz="2400" dirty="0" err="1"/>
              <a:t>utilisation</a:t>
            </a:r>
            <a:r>
              <a:rPr lang="en-US" sz="2400" dirty="0"/>
              <a:t> of public assets (Greece)</a:t>
            </a:r>
          </a:p>
          <a:p>
            <a:pPr marL="0" indent="0">
              <a:buNone/>
            </a:pPr>
            <a:r>
              <a:rPr lang="en-US" sz="2400" dirty="0"/>
              <a:t>	-  a reduction in </a:t>
            </a:r>
            <a:r>
              <a:rPr lang="en-US" sz="2400" dirty="0" err="1"/>
              <a:t>labour</a:t>
            </a:r>
            <a:r>
              <a:rPr lang="en-US" sz="2400" dirty="0"/>
              <a:t> taxes (Slovenia)</a:t>
            </a:r>
          </a:p>
          <a:p>
            <a:pPr marL="0" indent="0">
              <a:buNone/>
            </a:pPr>
            <a:r>
              <a:rPr lang="en-US" sz="2400" dirty="0"/>
              <a:t>	- “efficiency measures” (Norway)</a:t>
            </a:r>
          </a:p>
          <a:p>
            <a:endParaRPr lang="fi-FI" sz="2000" dirty="0"/>
          </a:p>
        </p:txBody>
      </p:sp>
      <p:pic>
        <p:nvPicPr>
          <p:cNvPr id="4" name="Picture 2" descr="P:\atk\logot\Etla\etla_logo_1.jpg">
            <a:extLst>
              <a:ext uri="{FF2B5EF4-FFF2-40B4-BE49-F238E27FC236}">
                <a16:creationId xmlns:a16="http://schemas.microsoft.com/office/drawing/2014/main" id="{0FF2AA88-9AA9-4A0E-AACC-1554D1718F5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6171" y="142175"/>
            <a:ext cx="520607" cy="52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422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478</TotalTime>
  <Words>1484</Words>
  <Application>Microsoft Office PowerPoint</Application>
  <PresentationFormat>Widescreen</PresentationFormat>
  <Paragraphs>262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THE EUROPEAN ECONOMY IN THE MEDIUM TERM </vt:lpstr>
      <vt:lpstr>PowerPoint Presentation</vt:lpstr>
      <vt:lpstr>PowerPoint Presentation</vt:lpstr>
      <vt:lpstr>PowerPoint Presentation</vt:lpstr>
      <vt:lpstr>PowerPoint Presentation</vt:lpstr>
      <vt:lpstr>PowerPoint Presentation</vt:lpstr>
      <vt:lpstr>PowerPoint Presentation</vt:lpstr>
      <vt:lpstr>Country questions: Fiscal policy measures  to improve growth in the next five years</vt:lpstr>
      <vt:lpstr>Structural policy measures to improve growth  in the next five years in the AIECE member countries</vt:lpstr>
      <vt:lpstr>Fiscal policy measures that impair growth  in the next five years in the AIECE member countries</vt:lpstr>
      <vt:lpstr>Risks to growth in the medium run  in the AIECE member countries</vt:lpstr>
      <vt:lpstr>Risks to growth in the medium run  in the AIECE member countries</vt:lpstr>
      <vt:lpstr>Competitivity issues (in the AIECE member countries)</vt:lpstr>
      <vt:lpstr>Competitivity issues</vt:lpstr>
      <vt:lpstr>IMF (2014) finds that the stock of public capital has declined significantly relative to output  over the past three decades across advanced and developing economies.  </vt:lpstr>
      <vt:lpstr>Competitivity: public investments</vt:lpstr>
      <vt:lpstr>Competitivity: R&amp;D activities and demographics</vt:lpstr>
      <vt:lpstr>Competitivity: financial system</vt:lpstr>
      <vt:lpstr>EU-related questions</vt:lpstr>
      <vt:lpstr>EU-related questions: the ECB’s mandate</vt:lpstr>
      <vt:lpstr>EU-related questions: fiscal policy</vt:lpstr>
      <vt:lpstr>EU-related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Ville Kaitila</dc:creator>
  <cp:lastModifiedBy>Ville Kaitila</cp:lastModifiedBy>
  <cp:revision>46</cp:revision>
  <dcterms:created xsi:type="dcterms:W3CDTF">2019-04-29T11:35:19Z</dcterms:created>
  <dcterms:modified xsi:type="dcterms:W3CDTF">2019-05-08T07:58:58Z</dcterms:modified>
</cp:coreProperties>
</file>